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60" r:id="rId3"/>
    <p:sldId id="261" r:id="rId4"/>
  </p:sldIdLst>
  <p:sldSz cx="438912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8" userDrawn="1">
          <p15:clr>
            <a:srgbClr val="A4A3A4"/>
          </p15:clr>
        </p15:guide>
        <p15:guide id="2" pos="576" userDrawn="1">
          <p15:clr>
            <a:srgbClr val="A4A3A4"/>
          </p15:clr>
        </p15:guide>
        <p15:guide id="3" pos="27069" userDrawn="1">
          <p15:clr>
            <a:srgbClr val="A4A3A4"/>
          </p15:clr>
        </p15:guide>
        <p15:guide id="4" pos="6567" userDrawn="1">
          <p15:clr>
            <a:srgbClr val="A4A3A4"/>
          </p15:clr>
        </p15:guide>
        <p15:guide id="5" orient="horz" pos="20064" userDrawn="1">
          <p15:clr>
            <a:srgbClr val="A4A3A4"/>
          </p15:clr>
        </p15:guide>
        <p15:guide id="7" orient="horz" pos="672" userDrawn="1">
          <p15:clr>
            <a:srgbClr val="A4A3A4"/>
          </p15:clr>
        </p15:guide>
        <p15:guide id="8" orient="horz" pos="4128" userDrawn="1">
          <p15:clr>
            <a:srgbClr val="A4A3A4"/>
          </p15:clr>
        </p15:guide>
        <p15:guide id="9" orient="horz" pos="864" userDrawn="1">
          <p15:clr>
            <a:srgbClr val="A4A3A4"/>
          </p15:clr>
        </p15:guide>
        <p15:guide id="10" pos="21082" userDrawn="1">
          <p15:clr>
            <a:srgbClr val="A4A3A4"/>
          </p15:clr>
        </p15:guide>
        <p15:guide id="11" pos="6793" userDrawn="1">
          <p15:clr>
            <a:srgbClr val="A4A3A4"/>
          </p15:clr>
        </p15:guide>
        <p15:guide id="12" pos="20855" userDrawn="1">
          <p15:clr>
            <a:srgbClr val="A4A3A4"/>
          </p15:clr>
        </p15:guide>
        <p15:guide id="13" pos="13824" userDrawn="1">
          <p15:clr>
            <a:srgbClr val="A4A3A4"/>
          </p15:clr>
        </p15:guide>
        <p15:guide id="14" pos="13711" userDrawn="1">
          <p15:clr>
            <a:srgbClr val="A4A3A4"/>
          </p15:clr>
        </p15:guide>
        <p15:guide id="15" pos="139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reshteh Aalamifar" initials="F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76D6FF"/>
    <a:srgbClr val="00FDFF"/>
    <a:srgbClr val="F5B192"/>
    <a:srgbClr val="FAE16E"/>
    <a:srgbClr val="A5FDD7"/>
    <a:srgbClr val="73FDD6"/>
    <a:srgbClr val="2C4271"/>
    <a:srgbClr val="D883FF"/>
    <a:srgbClr val="FBA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1338" y="-174"/>
      </p:cViewPr>
      <p:guideLst>
        <p:guide orient="horz" pos="4368"/>
        <p:guide pos="576"/>
        <p:guide pos="27069"/>
        <p:guide pos="6567"/>
        <p:guide orient="horz" pos="20064"/>
        <p:guide orient="horz" pos="672"/>
        <p:guide orient="horz" pos="4128"/>
        <p:guide orient="horz" pos="864"/>
        <p:guide pos="21082"/>
        <p:guide pos="6793"/>
        <p:guide pos="20855"/>
        <p:guide pos="13824"/>
        <p:guide pos="13711"/>
        <p:guide pos="139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BECF-4589-4904-ACD2-5676C3A61EED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525D9-6BAE-41D9-A666-27C598586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525D9-6BAE-41D9-A666-27C59858690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525D9-6BAE-41D9-A666-27C5985869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525D9-6BAE-41D9-A666-27C5985869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7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2B7D1-A765-4A9B-8DB2-7BF84DD4AE4A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9.jp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20.jpe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9.png"/><Relationship Id="rId18" Type="http://schemas.openxmlformats.org/officeDocument/2006/relationships/image" Target="../media/image34.svg"/><Relationship Id="rId26" Type="http://schemas.openxmlformats.org/officeDocument/2006/relationships/image" Target="../media/image390.png"/><Relationship Id="rId3" Type="http://schemas.openxmlformats.org/officeDocument/2006/relationships/image" Target="../media/image36.png"/><Relationship Id="rId21" Type="http://schemas.openxmlformats.org/officeDocument/2006/relationships/image" Target="../media/image10.jpeg"/><Relationship Id="rId7" Type="http://schemas.openxmlformats.org/officeDocument/2006/relationships/image" Target="../media/image38.png"/><Relationship Id="rId12" Type="http://schemas.openxmlformats.org/officeDocument/2006/relationships/image" Target="../media/image12.jpeg"/><Relationship Id="rId17" Type="http://schemas.openxmlformats.org/officeDocument/2006/relationships/image" Target="../media/image42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jpeg"/><Relationship Id="rId24" Type="http://schemas.openxmlformats.org/officeDocument/2006/relationships/image" Target="../media/image20.jpeg"/><Relationship Id="rId5" Type="http://schemas.openxmlformats.org/officeDocument/2006/relationships/image" Target="../media/image2.png"/><Relationship Id="rId15" Type="http://schemas.openxmlformats.org/officeDocument/2006/relationships/image" Target="../media/image41.png"/><Relationship Id="rId23" Type="http://schemas.openxmlformats.org/officeDocument/2006/relationships/image" Target="../media/image44.jpeg"/><Relationship Id="rId10" Type="http://schemas.openxmlformats.org/officeDocument/2006/relationships/image" Target="../media/image7.png"/><Relationship Id="rId19" Type="http://schemas.openxmlformats.org/officeDocument/2006/relationships/image" Target="../media/image8.png"/><Relationship Id="rId4" Type="http://schemas.openxmlformats.org/officeDocument/2006/relationships/image" Target="../media/image37.png"/><Relationship Id="rId9" Type="http://schemas.openxmlformats.org/officeDocument/2006/relationships/image" Target="../media/image6.png"/><Relationship Id="rId14" Type="http://schemas.openxmlformats.org/officeDocument/2006/relationships/image" Target="../media/image40.png"/><Relationship Id="rId22" Type="http://schemas.openxmlformats.org/officeDocument/2006/relationships/image" Target="../media/image43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8770330C-FBBA-8242-AC3D-69BFA3A16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494" y="12066887"/>
            <a:ext cx="14221456" cy="6164433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93AD61-8893-9E49-9E00-A87F4C8BD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234" y="20963503"/>
            <a:ext cx="7158425" cy="6928333"/>
          </a:xfrm>
          <a:prstGeom prst="rect">
            <a:avLst/>
          </a:prstGeom>
        </p:spPr>
      </p:pic>
      <p:sp>
        <p:nvSpPr>
          <p:cNvPr id="58" name="Block Arc 57"/>
          <p:cNvSpPr/>
          <p:nvPr/>
        </p:nvSpPr>
        <p:spPr>
          <a:xfrm rot="6775769">
            <a:off x="10490300" y="29342283"/>
            <a:ext cx="2661023" cy="1828800"/>
          </a:xfrm>
          <a:prstGeom prst="blockArc">
            <a:avLst>
              <a:gd name="adj1" fmla="val 14616054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Block Arc 56"/>
          <p:cNvSpPr/>
          <p:nvPr/>
        </p:nvSpPr>
        <p:spPr>
          <a:xfrm rot="11995625">
            <a:off x="232285" y="29701963"/>
            <a:ext cx="2651129" cy="1828800"/>
          </a:xfrm>
          <a:prstGeom prst="blockArc">
            <a:avLst>
              <a:gd name="adj1" fmla="val 14616054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" y="1066800"/>
            <a:ext cx="42062400" cy="5486400"/>
          </a:xfrm>
          <a:prstGeom prst="roundRect">
            <a:avLst>
              <a:gd name="adj" fmla="val 3509"/>
            </a:avLst>
          </a:prstGeom>
          <a:solidFill>
            <a:schemeClr val="bg1"/>
          </a:solidFill>
          <a:ln w="139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58687" y="1673890"/>
            <a:ext cx="41148000" cy="432426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9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DARE: Diabetes Analytics and Recommendation Engine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5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Leen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Lama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Pooria Shafia, Joe Samuel, Mohamed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Hozayen</a:t>
            </a:r>
            <a:endParaRPr lang="en-US" sz="6000" b="1" i="0" u="none" strike="noStrike" cap="none" baseline="0">
              <a:latin typeface="Times New Roman"/>
              <a:cs typeface="Times New Roman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effectLst/>
                <a:latin typeface="Times New Roman" pitchFamily="18" charset="0"/>
              </a:rPr>
              <a:t>Carleton University, Ottawa, Ontario, Canada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Mohamed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Ibnkahla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Zied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Bouida</a:t>
            </a:r>
            <a:endParaRPr lang="en-US" sz="600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914397" y="22321426"/>
            <a:ext cx="14706603" cy="9530179"/>
            <a:chOff x="838199" y="7010397"/>
            <a:chExt cx="13944602" cy="7165689"/>
          </a:xfrm>
        </p:grpSpPr>
        <p:sp>
          <p:nvSpPr>
            <p:cNvPr id="22" name="Round Same Side Corner Rectangle 21"/>
            <p:cNvSpPr/>
            <p:nvPr/>
          </p:nvSpPr>
          <p:spPr>
            <a:xfrm>
              <a:off x="838201" y="7010397"/>
              <a:ext cx="13944600" cy="812046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D883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0800000">
              <a:off x="838199" y="7838933"/>
              <a:ext cx="13944600" cy="6337153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52599" y="7130405"/>
              <a:ext cx="12420600" cy="6248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Competitors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6585364" y="6983594"/>
            <a:ext cx="26376196" cy="11812412"/>
            <a:chOff x="838201" y="7006841"/>
            <a:chExt cx="13944600" cy="7242559"/>
          </a:xfrm>
        </p:grpSpPr>
        <p:sp>
          <p:nvSpPr>
            <p:cNvPr id="97" name="Round Same Side Corner Rectangle 96"/>
            <p:cNvSpPr/>
            <p:nvPr/>
          </p:nvSpPr>
          <p:spPr>
            <a:xfrm>
              <a:off x="838201" y="7006841"/>
              <a:ext cx="13944600" cy="729338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2C4271"/>
                </a:highlight>
              </a:endParaRPr>
            </a:p>
          </p:txBody>
        </p:sp>
        <p:sp>
          <p:nvSpPr>
            <p:cNvPr id="98" name="Round Same Side Corner Rectangle 97"/>
            <p:cNvSpPr/>
            <p:nvPr/>
          </p:nvSpPr>
          <p:spPr>
            <a:xfrm rot="10800000">
              <a:off x="838201" y="7739737"/>
              <a:ext cx="13944600" cy="6509663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752600" y="7162800"/>
              <a:ext cx="12420600" cy="509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6581125" y="19151605"/>
            <a:ext cx="26376196" cy="12700002"/>
            <a:chOff x="838201" y="7305869"/>
            <a:chExt cx="13944600" cy="7227836"/>
          </a:xfrm>
        </p:grpSpPr>
        <p:sp>
          <p:nvSpPr>
            <p:cNvPr id="208" name="Round Same Side Corner Rectangle 207"/>
            <p:cNvSpPr/>
            <p:nvPr/>
          </p:nvSpPr>
          <p:spPr>
            <a:xfrm>
              <a:off x="838201" y="7305869"/>
              <a:ext cx="13944600" cy="721709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ound Same Side Corner Rectangle 208"/>
            <p:cNvSpPr/>
            <p:nvPr/>
          </p:nvSpPr>
          <p:spPr>
            <a:xfrm rot="10800000">
              <a:off x="838201" y="8027578"/>
              <a:ext cx="13944600" cy="6506127"/>
            </a:xfrm>
            <a:prstGeom prst="round2SameRect">
              <a:avLst>
                <a:gd name="adj1" fmla="val 9062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680123" y="7431900"/>
              <a:ext cx="12420600" cy="4729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Generation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914398" y="14706599"/>
            <a:ext cx="14706602" cy="7164829"/>
            <a:chOff x="838200" y="7010399"/>
            <a:chExt cx="13944601" cy="8103083"/>
          </a:xfrm>
        </p:grpSpPr>
        <p:sp>
          <p:nvSpPr>
            <p:cNvPr id="200" name="Round Same Side Corner Rectangle 199"/>
            <p:cNvSpPr/>
            <p:nvPr/>
          </p:nvSpPr>
          <p:spPr>
            <a:xfrm>
              <a:off x="838201" y="7010399"/>
              <a:ext cx="13944600" cy="1219201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76D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1" name="Round Same Side Corner Rectangle 200"/>
            <p:cNvSpPr/>
            <p:nvPr/>
          </p:nvSpPr>
          <p:spPr>
            <a:xfrm rot="10800000">
              <a:off x="838200" y="8229600"/>
              <a:ext cx="13944600" cy="6883882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1752599" y="7162801"/>
              <a:ext cx="12420600" cy="9398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Design Requirements</a:t>
              </a:r>
            </a:p>
          </p:txBody>
        </p:sp>
      </p:grpSp>
      <p:pic>
        <p:nvPicPr>
          <p:cNvPr id="3" name="Picture 2" descr="http://cdn.sfn-ottawa.ca/images/misc/cu-logo-vertical.png?141529008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92702" y="1373002"/>
            <a:ext cx="3429000" cy="4888735"/>
          </a:xfrm>
          <a:prstGeom prst="rect">
            <a:avLst/>
          </a:prstGeom>
          <a:noFill/>
        </p:spPr>
      </p:pic>
      <p:sp>
        <p:nvSpPr>
          <p:cNvPr id="68" name="Rectangle 67"/>
          <p:cNvSpPr/>
          <p:nvPr/>
        </p:nvSpPr>
        <p:spPr>
          <a:xfrm>
            <a:off x="30937201" y="27889200"/>
            <a:ext cx="12039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24F4C-87AE-4939-BC59-28FF16932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174" y="1444188"/>
            <a:ext cx="4572000" cy="4572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44E8A53-7DF9-5947-A67B-4A2947DA534A}"/>
              </a:ext>
            </a:extLst>
          </p:cNvPr>
          <p:cNvGrpSpPr/>
          <p:nvPr/>
        </p:nvGrpSpPr>
        <p:grpSpPr>
          <a:xfrm>
            <a:off x="911088" y="7010402"/>
            <a:ext cx="14709912" cy="7220001"/>
            <a:chOff x="838201" y="7010399"/>
            <a:chExt cx="13944600" cy="7063474"/>
          </a:xfrm>
        </p:grpSpPr>
        <p:sp>
          <p:nvSpPr>
            <p:cNvPr id="41" name="Round Same Side Corner Rectangle 40">
              <a:extLst>
                <a:ext uri="{FF2B5EF4-FFF2-40B4-BE49-F238E27FC236}">
                  <a16:creationId xmlns:a16="http://schemas.microsoft.com/office/drawing/2014/main" id="{005BEBD4-4F4B-B241-AFD4-17D5A1E6A867}"/>
                </a:ext>
              </a:extLst>
            </p:cNvPr>
            <p:cNvSpPr/>
            <p:nvPr/>
          </p:nvSpPr>
          <p:spPr>
            <a:xfrm>
              <a:off x="838201" y="7010399"/>
              <a:ext cx="13944600" cy="1056586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BA7A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385D281C-213D-9744-BB45-E26CD540C0ED}"/>
                </a:ext>
              </a:extLst>
            </p:cNvPr>
            <p:cNvSpPr/>
            <p:nvPr/>
          </p:nvSpPr>
          <p:spPr>
            <a:xfrm rot="10800000">
              <a:off x="838201" y="8054073"/>
              <a:ext cx="13944600" cy="6019800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ED6E36-37FE-734C-AD2D-2708816AB3B3}"/>
                </a:ext>
              </a:extLst>
            </p:cNvPr>
            <p:cNvSpPr txBox="1"/>
            <p:nvPr/>
          </p:nvSpPr>
          <p:spPr>
            <a:xfrm>
              <a:off x="1752599" y="7166543"/>
              <a:ext cx="12420600" cy="8129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Motivation</a:t>
              </a: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85E013B-8190-DB46-BEA2-29EBAC867E34}"/>
              </a:ext>
            </a:extLst>
          </p:cNvPr>
          <p:cNvSpPr txBox="1">
            <a:spLocks/>
          </p:cNvSpPr>
          <p:nvPr/>
        </p:nvSpPr>
        <p:spPr>
          <a:xfrm>
            <a:off x="36622539" y="8247843"/>
            <a:ext cx="6266045" cy="871076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Architecture Features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Containerization of the Prediction Engine and Recommendations Engine through Docker containers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Scalable by infrastructure using Kubernetes and containerized deployment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HIPAA compliant using end-to-end encryption for data interchange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Independently functional components for integration into 3</a:t>
            </a:r>
            <a:r>
              <a:rPr lang="en-CA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party systems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Independently deployable containers 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API standardization for each module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Big data ready thanks to object data persistence model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Anonymized data storage with a private key and public key on device for secure identification.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042B3B-C78B-D440-A83D-53FB1F92BB4A}"/>
              </a:ext>
            </a:extLst>
          </p:cNvPr>
          <p:cNvGrpSpPr/>
          <p:nvPr/>
        </p:nvGrpSpPr>
        <p:grpSpPr>
          <a:xfrm>
            <a:off x="1414867" y="16020822"/>
            <a:ext cx="13634617" cy="5699469"/>
            <a:chOff x="1160969" y="5528310"/>
            <a:chExt cx="13634617" cy="569946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D6D7923-B626-3847-AD84-CAAB3F816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0842" y="6378037"/>
              <a:ext cx="1397000" cy="1397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CE64496-3ADB-2348-B0E9-A9D0A1B95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55243" y="8025158"/>
              <a:ext cx="1498600" cy="1358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6FC8CB7-F43F-8845-AFB8-9616FFA5C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27393" y="9628390"/>
              <a:ext cx="1054100" cy="1397000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34CC75A-A162-4E43-A365-64A5797A1100}"/>
                </a:ext>
              </a:extLst>
            </p:cNvPr>
            <p:cNvSpPr/>
            <p:nvPr/>
          </p:nvSpPr>
          <p:spPr>
            <a:xfrm>
              <a:off x="1160969" y="5528310"/>
              <a:ext cx="4548598" cy="5396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69A643A-BEE7-F646-9B8E-3F9CBDFB30C9}"/>
                </a:ext>
              </a:extLst>
            </p:cNvPr>
            <p:cNvSpPr/>
            <p:nvPr/>
          </p:nvSpPr>
          <p:spPr>
            <a:xfrm>
              <a:off x="6673932" y="5528310"/>
              <a:ext cx="8121653" cy="5396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 Level Requirements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5738CFB-6FAD-494C-A1A8-08B1DA40B9F3}"/>
                </a:ext>
              </a:extLst>
            </p:cNvPr>
            <p:cNvSpPr/>
            <p:nvPr/>
          </p:nvSpPr>
          <p:spPr>
            <a:xfrm>
              <a:off x="6673931" y="7964650"/>
              <a:ext cx="8121653" cy="5396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Level Requirements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277F17-C3E9-B144-986D-A13C9AEAE2C8}"/>
                </a:ext>
              </a:extLst>
            </p:cNvPr>
            <p:cNvSpPr txBox="1"/>
            <p:nvPr/>
          </p:nvSpPr>
          <p:spPr>
            <a:xfrm>
              <a:off x="6673932" y="6138289"/>
              <a:ext cx="8121653" cy="1572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lnSpc>
                  <a:spcPts val="4000"/>
                </a:lnSpc>
                <a:buFont typeface="Arial" panose="020B0604020202020204" pitchFamily="34" charset="0"/>
                <a:buChar char="•"/>
              </a:pP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glucose, sleep, diet, exercise and  sleep data</a:t>
              </a:r>
            </a:p>
            <a:p>
              <a:pPr marL="177800" indent="-177800">
                <a:lnSpc>
                  <a:spcPts val="4000"/>
                </a:lnSpc>
                <a:buFont typeface="Arial" panose="020B0604020202020204" pitchFamily="34" charset="0"/>
                <a:buChar char="•"/>
              </a:pP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Predict short-term and long-term glucose levels</a:t>
              </a:r>
            </a:p>
            <a:p>
              <a:pPr marL="177800" indent="-177800">
                <a:lnSpc>
                  <a:spcPts val="4000"/>
                </a:lnSpc>
                <a:buFont typeface="Arial" panose="020B0604020202020204" pitchFamily="34" charset="0"/>
                <a:buChar char="•"/>
              </a:pP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Generate individualized Recommendations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DBE453-8819-D44F-8A3C-B51D60301D69}"/>
                </a:ext>
              </a:extLst>
            </p:cNvPr>
            <p:cNvSpPr txBox="1"/>
            <p:nvPr/>
          </p:nvSpPr>
          <p:spPr>
            <a:xfrm>
              <a:off x="6673932" y="8543198"/>
              <a:ext cx="8121654" cy="2684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Programming Languages:</a:t>
              </a: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 Design system using MATLAB, Python</a:t>
              </a:r>
            </a:p>
            <a:p>
              <a:pPr marL="177800" indent="-177800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Modularity:</a:t>
              </a: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 Each part of the system must work independently of other parts</a:t>
              </a:r>
            </a:p>
            <a:p>
              <a:pPr marL="177800" indent="-177800">
                <a:lnSpc>
                  <a:spcPts val="4060"/>
                </a:lnSpc>
                <a:buFont typeface="Arial" panose="020B0604020202020204" pitchFamily="34" charset="0"/>
                <a:buChar char="•"/>
              </a:pPr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Interface:</a:t>
              </a: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 containerize system using Docker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B50795-7DF6-FC4E-BADB-CF5D46A35827}"/>
                </a:ext>
              </a:extLst>
            </p:cNvPr>
            <p:cNvSpPr txBox="1"/>
            <p:nvPr/>
          </p:nvSpPr>
          <p:spPr>
            <a:xfrm>
              <a:off x="2878922" y="6692614"/>
              <a:ext cx="29388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latin typeface="Arial" panose="020B0604020202020204" pitchFamily="34" charset="0"/>
                  <a:cs typeface="Arial" panose="020B0604020202020204" pitchFamily="34" charset="0"/>
                </a:rPr>
                <a:t>Data Analytics Engine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E1D22E-A854-8847-955A-9BB42D186B85}"/>
                </a:ext>
              </a:extLst>
            </p:cNvPr>
            <p:cNvSpPr txBox="1"/>
            <p:nvPr/>
          </p:nvSpPr>
          <p:spPr>
            <a:xfrm>
              <a:off x="2902985" y="8240203"/>
              <a:ext cx="29388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Correlation between Factors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CB2E33-9D85-A141-B2BB-BD31F1DF1D82}"/>
                </a:ext>
              </a:extLst>
            </p:cNvPr>
            <p:cNvSpPr txBox="1"/>
            <p:nvPr/>
          </p:nvSpPr>
          <p:spPr>
            <a:xfrm>
              <a:off x="2902985" y="9899718"/>
              <a:ext cx="29388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Recommendation Engine</a:t>
              </a:r>
            </a:p>
          </p:txBody>
        </p:sp>
      </p:grpSp>
      <p:pic>
        <p:nvPicPr>
          <p:cNvPr id="7" name="Picture 7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CFFCE9-3900-4880-B6D9-FDD4FF294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693" y="25002718"/>
            <a:ext cx="1656000" cy="1656000"/>
          </a:xfrm>
          <a:prstGeom prst="rect">
            <a:avLst/>
          </a:prstGeom>
        </p:spPr>
      </p:pic>
      <p:pic>
        <p:nvPicPr>
          <p:cNvPr id="6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6591F1-6E6A-4767-B81E-F66506E857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0143" y="27499230"/>
            <a:ext cx="2776452" cy="1467590"/>
          </a:xfrm>
          <a:prstGeom prst="rect">
            <a:avLst/>
          </a:prstGeom>
        </p:spPr>
      </p:pic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CA94293D-9E69-D94B-8318-AD1CD61AF5FE}"/>
              </a:ext>
            </a:extLst>
          </p:cNvPr>
          <p:cNvSpPr txBox="1">
            <a:spLocks/>
          </p:cNvSpPr>
          <p:nvPr/>
        </p:nvSpPr>
        <p:spPr>
          <a:xfrm>
            <a:off x="17175079" y="20677822"/>
            <a:ext cx="8496300" cy="11435572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Goal and Requirements</a:t>
            </a:r>
          </a:p>
          <a:p>
            <a:pPr marL="536575" indent="-26828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To Train the Prediction and Recommendations Engines</a:t>
            </a:r>
          </a:p>
          <a:p>
            <a:pPr marL="536575" indent="-26828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Large Datasets Containing Glucose Levels</a:t>
            </a:r>
          </a:p>
          <a:p>
            <a:pPr marL="536575" indent="-26828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Healthy and Diabetic Individuals Data</a:t>
            </a:r>
          </a:p>
          <a:p>
            <a:pPr marL="536575" indent="-26828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Diet, Exercise, Sleep and Stress Data</a:t>
            </a:r>
          </a:p>
          <a:p>
            <a:pPr marL="0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Challenge and Solution:</a:t>
            </a:r>
          </a:p>
          <a:p>
            <a:pPr marL="492125" indent="-22383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 Required Datasets are not Available</a:t>
            </a:r>
          </a:p>
          <a:p>
            <a:pPr marL="492125" indent="-22383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 Shifted to Synthetic Data Generation</a:t>
            </a:r>
          </a:p>
          <a:p>
            <a:pPr marL="0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Data Generation Algorithm:</a:t>
            </a:r>
          </a:p>
          <a:p>
            <a:pPr marL="492125" indent="-22383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</a:p>
          <a:p>
            <a:pPr marL="949325" lvl="1" indent="-223838">
              <a:lnSpc>
                <a:spcPts val="408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Glucose Data Over 24 hours in </a:t>
            </a:r>
          </a:p>
          <a:p>
            <a:pPr marL="725487" lvl="1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  5-minute Interval from the Literature</a:t>
            </a:r>
          </a:p>
          <a:p>
            <a:pPr marL="1011237" lvl="1" indent="-285750">
              <a:lnSpc>
                <a:spcPts val="408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Number of the Highest Peaks</a:t>
            </a:r>
          </a:p>
          <a:p>
            <a:pPr marL="492125" indent="-223838">
              <a:lnSpc>
                <a:spcPts val="408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</a:p>
          <a:p>
            <a:pPr marL="949325" lvl="1" indent="-223838">
              <a:lnSpc>
                <a:spcPts val="408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Glucose Data for 128 Days (3072 hours) </a:t>
            </a:r>
          </a:p>
          <a:p>
            <a:pPr marL="725487" lvl="1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  in 5-minute Interval</a:t>
            </a:r>
          </a:p>
          <a:p>
            <a:pPr marL="0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The Developed Algorithm: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Peaks Detection</a:t>
            </a:r>
          </a:p>
          <a:p>
            <a:pPr marL="781050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Simple Random Noise Addition 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Horizontal Shifts 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Data Cleanup: Removal of Low Extremities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F65E5F9-FB0F-4ED1-A795-F4B24CEFF3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736" y="29657114"/>
            <a:ext cx="2447925" cy="13811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E33850-5254-4B4B-A92C-B67BD58F2154}"/>
              </a:ext>
            </a:extLst>
          </p:cNvPr>
          <p:cNvCxnSpPr>
            <a:cxnSpLocks/>
          </p:cNvCxnSpPr>
          <p:nvPr/>
        </p:nvCxnSpPr>
        <p:spPr>
          <a:xfrm>
            <a:off x="911087" y="26952497"/>
            <a:ext cx="14709912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5E8AFC-7141-4496-A8BD-4065219E7518}"/>
              </a:ext>
            </a:extLst>
          </p:cNvPr>
          <p:cNvCxnSpPr>
            <a:cxnSpLocks/>
          </p:cNvCxnSpPr>
          <p:nvPr/>
        </p:nvCxnSpPr>
        <p:spPr>
          <a:xfrm>
            <a:off x="911087" y="29280872"/>
            <a:ext cx="14709912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0AA6446-D544-4FF0-8277-714B6E1C4466}"/>
              </a:ext>
            </a:extLst>
          </p:cNvPr>
          <p:cNvCxnSpPr>
            <a:cxnSpLocks/>
          </p:cNvCxnSpPr>
          <p:nvPr/>
        </p:nvCxnSpPr>
        <p:spPr>
          <a:xfrm>
            <a:off x="4328904" y="23401427"/>
            <a:ext cx="0" cy="849755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B531384-6A58-4B75-80E1-B3AB5F61BCBD}"/>
              </a:ext>
            </a:extLst>
          </p:cNvPr>
          <p:cNvCxnSpPr>
            <a:cxnSpLocks/>
          </p:cNvCxnSpPr>
          <p:nvPr/>
        </p:nvCxnSpPr>
        <p:spPr>
          <a:xfrm>
            <a:off x="911087" y="24650884"/>
            <a:ext cx="14709912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F22AF9-22C2-4CB4-BD26-FD3FC5C6EE46}"/>
              </a:ext>
            </a:extLst>
          </p:cNvPr>
          <p:cNvCxnSpPr>
            <a:cxnSpLocks/>
          </p:cNvCxnSpPr>
          <p:nvPr/>
        </p:nvCxnSpPr>
        <p:spPr>
          <a:xfrm>
            <a:off x="9498612" y="23401427"/>
            <a:ext cx="0" cy="8450181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D55285-7B65-4891-B6A2-6F828174622A}"/>
              </a:ext>
            </a:extLst>
          </p:cNvPr>
          <p:cNvSpPr txBox="1"/>
          <p:nvPr/>
        </p:nvSpPr>
        <p:spPr>
          <a:xfrm>
            <a:off x="4328904" y="22923989"/>
            <a:ext cx="5177783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4800">
              <a:latin typeface="Abadi"/>
            </a:endParaRPr>
          </a:p>
          <a:p>
            <a:pPr algn="ctr"/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Similarities</a:t>
            </a:r>
            <a:r>
              <a:rPr lang="en-US" sz="4800">
                <a:latin typeface="Abadi"/>
              </a:rPr>
              <a:t> </a:t>
            </a:r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AE5CD1-4EBB-4BC8-91DD-9784F833D48A}"/>
              </a:ext>
            </a:extLst>
          </p:cNvPr>
          <p:cNvSpPr txBox="1"/>
          <p:nvPr/>
        </p:nvSpPr>
        <p:spPr>
          <a:xfrm>
            <a:off x="9509608" y="22921089"/>
            <a:ext cx="6047699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Abadi"/>
              </a:rPr>
              <a:t>    </a:t>
            </a:r>
            <a:endParaRPr lang="en-US">
              <a:latin typeface="Calibri"/>
              <a:cs typeface="Calibri"/>
            </a:endParaRPr>
          </a:p>
          <a:p>
            <a:pPr algn="ctr"/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Differences</a:t>
            </a:r>
            <a:r>
              <a:rPr lang="en-US" sz="4800">
                <a:latin typeface="Abadi"/>
              </a:rPr>
              <a:t> </a:t>
            </a:r>
            <a:endParaRPr lang="en-US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5C1B10-3728-4371-B6C9-B6A6081D7934}"/>
              </a:ext>
            </a:extLst>
          </p:cNvPr>
          <p:cNvSpPr txBox="1"/>
          <p:nvPr/>
        </p:nvSpPr>
        <p:spPr>
          <a:xfrm>
            <a:off x="4364345" y="25076294"/>
            <a:ext cx="5070781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Tracks and analyzes blood sugar, and lifestyle activity.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Estimates future glucose value to provide suggestion.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2B63EC-2D4B-4F48-B117-605943E25D4A}"/>
              </a:ext>
            </a:extLst>
          </p:cNvPr>
          <p:cNvSpPr txBox="1"/>
          <p:nvPr/>
        </p:nvSpPr>
        <p:spPr>
          <a:xfrm>
            <a:off x="9509608" y="24964457"/>
            <a:ext cx="5864633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Collects information such as diet, stress, and exercise but does not harness the data for correlations in predicting glucose levels.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09807E-8994-4AD1-8C8B-20B65B57E27E}"/>
              </a:ext>
            </a:extLst>
          </p:cNvPr>
          <p:cNvSpPr txBox="1"/>
          <p:nvPr/>
        </p:nvSpPr>
        <p:spPr>
          <a:xfrm>
            <a:off x="4463824" y="27433080"/>
            <a:ext cx="4857472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Tracks blood sugar, insulin, medication and food intake.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4EFBCC-9FAB-4A76-8E5F-A1BC9C4A7923}"/>
              </a:ext>
            </a:extLst>
          </p:cNvPr>
          <p:cNvSpPr txBox="1"/>
          <p:nvPr/>
        </p:nvSpPr>
        <p:spPr>
          <a:xfrm>
            <a:off x="9692670" y="27244093"/>
            <a:ext cx="5125100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The app does not provide recommendations to better manage the disease.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0E504D-0B48-48E2-A75E-DF6952C2E76A}"/>
              </a:ext>
            </a:extLst>
          </p:cNvPr>
          <p:cNvSpPr txBox="1"/>
          <p:nvPr/>
        </p:nvSpPr>
        <p:spPr>
          <a:xfrm>
            <a:off x="4443840" y="29328936"/>
            <a:ext cx="4991285" cy="178510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Provides personalized guidance based on glucose, medications, current health, and a review of lifestyle factors.</a:t>
            </a: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5BCAC7-090F-4757-A011-EB1103502844}"/>
              </a:ext>
            </a:extLst>
          </p:cNvPr>
          <p:cNvSpPr txBox="1"/>
          <p:nvPr/>
        </p:nvSpPr>
        <p:spPr>
          <a:xfrm>
            <a:off x="9692670" y="29682536"/>
            <a:ext cx="5285677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222222"/>
                </a:solidFill>
                <a:latin typeface="Arial"/>
                <a:ea typeface="Merriweather"/>
                <a:cs typeface="Arial"/>
              </a:rPr>
              <a:t>The app can only be used with a medical prescription.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222222"/>
                </a:solidFill>
                <a:latin typeface="Arial"/>
                <a:cs typeface="Arial"/>
              </a:rPr>
              <a:t>Requires registration. </a:t>
            </a:r>
          </a:p>
          <a:p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52B6A21-F548-3046-BCCF-853C60047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43382"/>
              </p:ext>
            </p:extLst>
          </p:nvPr>
        </p:nvGraphicFramePr>
        <p:xfrm>
          <a:off x="23268490" y="28890719"/>
          <a:ext cx="3197110" cy="2309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555">
                  <a:extLst>
                    <a:ext uri="{9D8B030D-6E8A-4147-A177-3AD203B41FA5}">
                      <a16:colId xmlns:a16="http://schemas.microsoft.com/office/drawing/2014/main" val="3615754097"/>
                    </a:ext>
                  </a:extLst>
                </a:gridCol>
                <a:gridCol w="1598555">
                  <a:extLst>
                    <a:ext uri="{9D8B030D-6E8A-4147-A177-3AD203B41FA5}">
                      <a16:colId xmlns:a16="http://schemas.microsoft.com/office/drawing/2014/main" val="3807017387"/>
                    </a:ext>
                  </a:extLst>
                </a:gridCol>
              </a:tblGrid>
              <a:tr h="338436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</a:rPr>
                        <a:t>Healthy </a:t>
                      </a:r>
                      <a:r>
                        <a:rPr lang="en-US" sz="1200">
                          <a:effectLst/>
                        </a:rPr>
                        <a:t>Profile</a:t>
                      </a:r>
                      <a:r>
                        <a:rPr lang="en-US" sz="1200" spc="0">
                          <a:effectLst/>
                        </a:rPr>
                        <a:t>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46536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6846125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2: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066189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3: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Walking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5367406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4: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Cycling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5118211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5: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2969501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6: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Special Diet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448447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9594253-704D-DA43-A49F-31085CF67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268903"/>
              </p:ext>
            </p:extLst>
          </p:nvPr>
        </p:nvGraphicFramePr>
        <p:xfrm>
          <a:off x="26493680" y="28890719"/>
          <a:ext cx="3377590" cy="2309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8795">
                  <a:extLst>
                    <a:ext uri="{9D8B030D-6E8A-4147-A177-3AD203B41FA5}">
                      <a16:colId xmlns:a16="http://schemas.microsoft.com/office/drawing/2014/main" val="3731149602"/>
                    </a:ext>
                  </a:extLst>
                </a:gridCol>
                <a:gridCol w="1688795">
                  <a:extLst>
                    <a:ext uri="{9D8B030D-6E8A-4147-A177-3AD203B41FA5}">
                      <a16:colId xmlns:a16="http://schemas.microsoft.com/office/drawing/2014/main" val="162957055"/>
                    </a:ext>
                  </a:extLst>
                </a:gridCol>
              </a:tblGrid>
              <a:tr h="338436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</a:rPr>
                        <a:t>Diabetic </a:t>
                      </a:r>
                      <a:r>
                        <a:rPr lang="en-US" sz="1200">
                          <a:effectLst/>
                        </a:rPr>
                        <a:t>Profile</a:t>
                      </a:r>
                      <a:r>
                        <a:rPr lang="en-US" sz="1200" spc="0">
                          <a:effectLst/>
                        </a:rPr>
                        <a:t>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7018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7: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Good habits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970255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8: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7982253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9: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Jogging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5350958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10: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Stress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6086682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11: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2810390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12: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2087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CE4697E-B186-9840-9B38-00E95D26F38F}"/>
              </a:ext>
            </a:extLst>
          </p:cNvPr>
          <p:cNvSpPr txBox="1"/>
          <p:nvPr/>
        </p:nvSpPr>
        <p:spPr>
          <a:xfrm>
            <a:off x="23933632" y="28306772"/>
            <a:ext cx="109831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latin typeface="Arial" panose="020B0604020202020204" pitchFamily="34" charset="0"/>
                <a:cs typeface="Arial" panose="020B0604020202020204" pitchFamily="34" charset="0"/>
              </a:rPr>
              <a:t>Summary of the Obtained Profiles: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DC3AC0F-0DA1-6846-9423-1250EAEAD7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04488" y="20530634"/>
            <a:ext cx="6291658" cy="35603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3F2CF6-5CD3-E044-B6D7-E848C0C6AE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696146" y="20530634"/>
            <a:ext cx="6230693" cy="3560396"/>
          </a:xfrm>
          <a:prstGeom prst="rect">
            <a:avLst/>
          </a:prstGeom>
        </p:spPr>
      </p:pic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A210ED03-2080-BC48-8E02-64372BA96C7B}"/>
              </a:ext>
            </a:extLst>
          </p:cNvPr>
          <p:cNvSpPr txBox="1">
            <a:spLocks/>
          </p:cNvSpPr>
          <p:nvPr/>
        </p:nvSpPr>
        <p:spPr>
          <a:xfrm>
            <a:off x="1042350" y="8063908"/>
            <a:ext cx="12692010" cy="5918633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Type II Diabetes Mellitus (T2DM):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Characterized by High Glucose Levels in the Blood [1]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Risk Factors include: [1]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Family History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Cardiovascular Disease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Lack of Exercise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If untreated, results in damage to body organs: [2]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Eyes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Kidneys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Statistics Suggest: [3]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Rising Trending in the Number of Diabetes Patients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7257BA-7B04-5E42-814E-8E3349DE7028}"/>
              </a:ext>
            </a:extLst>
          </p:cNvPr>
          <p:cNvGrpSpPr/>
          <p:nvPr/>
        </p:nvGrpSpPr>
        <p:grpSpPr>
          <a:xfrm>
            <a:off x="30404488" y="24242862"/>
            <a:ext cx="6291658" cy="3549993"/>
            <a:chOff x="30284342" y="24388775"/>
            <a:chExt cx="6291658" cy="35499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DEA847-B949-2C46-9B23-191864DD8220}"/>
                </a:ext>
              </a:extLst>
            </p:cNvPr>
            <p:cNvGrpSpPr/>
            <p:nvPr/>
          </p:nvGrpSpPr>
          <p:grpSpPr>
            <a:xfrm>
              <a:off x="30284342" y="24462836"/>
              <a:ext cx="6291658" cy="3475932"/>
              <a:chOff x="30284342" y="24462836"/>
              <a:chExt cx="6291658" cy="3475932"/>
            </a:xfrm>
          </p:grpSpPr>
          <p:pic>
            <p:nvPicPr>
              <p:cNvPr id="80" name="Picture 7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6DD6DF9-1AF9-C049-9186-E27F1E92B37C}"/>
                  </a:ext>
                </a:extLst>
              </p:cNvPr>
              <p:cNvPicPr/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84342" y="24463494"/>
                <a:ext cx="6291658" cy="347527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0FEF42-81F9-AA4A-8183-4E1B5DDFC1E5}"/>
                  </a:ext>
                </a:extLst>
              </p:cNvPr>
              <p:cNvSpPr/>
              <p:nvPr/>
            </p:nvSpPr>
            <p:spPr>
              <a:xfrm>
                <a:off x="32407368" y="24462836"/>
                <a:ext cx="2389239" cy="188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B4FF66-8131-4444-A3AA-8339D3F8B754}"/>
                </a:ext>
              </a:extLst>
            </p:cNvPr>
            <p:cNvSpPr txBox="1"/>
            <p:nvPr/>
          </p:nvSpPr>
          <p:spPr>
            <a:xfrm>
              <a:off x="31074323" y="24388775"/>
              <a:ext cx="549875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>
                  <a:latin typeface="American Typewriter" panose="02090604020004020304" pitchFamily="18" charset="77"/>
                  <a:cs typeface="Arial" panose="020B0604020202020204" pitchFamily="34" charset="0"/>
                </a:rPr>
                <a:t>Synthetic Data of Healthy Profile with Cycling Exercise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02E2A2-B80D-3D46-9451-FF6C669FE44A}"/>
              </a:ext>
            </a:extLst>
          </p:cNvPr>
          <p:cNvGrpSpPr/>
          <p:nvPr/>
        </p:nvGrpSpPr>
        <p:grpSpPr>
          <a:xfrm>
            <a:off x="30404488" y="28029086"/>
            <a:ext cx="6291657" cy="3361935"/>
            <a:chOff x="30284342" y="28174999"/>
            <a:chExt cx="6291657" cy="336193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8EF0E0-C9F9-3D4B-BA83-8AED8FC49C35}"/>
                </a:ext>
              </a:extLst>
            </p:cNvPr>
            <p:cNvGrpSpPr/>
            <p:nvPr/>
          </p:nvGrpSpPr>
          <p:grpSpPr>
            <a:xfrm>
              <a:off x="30284342" y="28258356"/>
              <a:ext cx="6291657" cy="3278578"/>
              <a:chOff x="30284342" y="28258356"/>
              <a:chExt cx="6291657" cy="3278578"/>
            </a:xfrm>
          </p:grpSpPr>
          <p:pic>
            <p:nvPicPr>
              <p:cNvPr id="82" name="Picture 81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B40BB317-666D-B64D-B89A-161EB6F0F9FE}"/>
                  </a:ext>
                </a:extLst>
              </p:cNvPr>
              <p:cNvPicPr/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84342" y="28258356"/>
                <a:ext cx="6291657" cy="3278578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4D1E190-69E5-684E-A9D2-4A7320549110}"/>
                  </a:ext>
                </a:extLst>
              </p:cNvPr>
              <p:cNvSpPr/>
              <p:nvPr/>
            </p:nvSpPr>
            <p:spPr>
              <a:xfrm>
                <a:off x="32235550" y="28258356"/>
                <a:ext cx="2732876" cy="166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93753A9-37ED-C045-A122-AEBB8323D5D0}"/>
                </a:ext>
              </a:extLst>
            </p:cNvPr>
            <p:cNvSpPr txBox="1"/>
            <p:nvPr/>
          </p:nvSpPr>
          <p:spPr>
            <a:xfrm>
              <a:off x="30761810" y="28174999"/>
              <a:ext cx="549875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>
                  <a:latin typeface="American Typewriter" panose="02090604020004020304" pitchFamily="18" charset="77"/>
                  <a:cs typeface="Arial" panose="020B0604020202020204" pitchFamily="34" charset="0"/>
                </a:rPr>
                <a:t>Zoomed-in Synthetic Data of Healthy Profile with Cycling Exercise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D21AFD-E7DE-294E-8E15-F308BB088970}"/>
              </a:ext>
            </a:extLst>
          </p:cNvPr>
          <p:cNvGrpSpPr/>
          <p:nvPr/>
        </p:nvGrpSpPr>
        <p:grpSpPr>
          <a:xfrm>
            <a:off x="36707141" y="24258267"/>
            <a:ext cx="6219698" cy="3539377"/>
            <a:chOff x="36586995" y="24404180"/>
            <a:chExt cx="6219698" cy="35393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16F13E-C57F-B74A-B528-39CDD717F024}"/>
                </a:ext>
              </a:extLst>
            </p:cNvPr>
            <p:cNvGrpSpPr/>
            <p:nvPr/>
          </p:nvGrpSpPr>
          <p:grpSpPr>
            <a:xfrm>
              <a:off x="36586995" y="24468283"/>
              <a:ext cx="6219698" cy="3475274"/>
              <a:chOff x="36586995" y="24468283"/>
              <a:chExt cx="6219698" cy="3475274"/>
            </a:xfrm>
          </p:grpSpPr>
          <p:pic>
            <p:nvPicPr>
              <p:cNvPr id="81" name="Picture 8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0B18EC34-411F-924C-A5F7-AAADE5C18628}"/>
                  </a:ext>
                </a:extLst>
              </p:cNvPr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86995" y="24468283"/>
                <a:ext cx="6219698" cy="3475274"/>
              </a:xfrm>
              <a:prstGeom prst="rect">
                <a:avLst/>
              </a:pr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773A5C9-F015-2742-9056-378210875D6B}"/>
                  </a:ext>
                </a:extLst>
              </p:cNvPr>
              <p:cNvSpPr/>
              <p:nvPr/>
            </p:nvSpPr>
            <p:spPr>
              <a:xfrm>
                <a:off x="38496726" y="24493773"/>
                <a:ext cx="2389239" cy="1873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4B9103A-ED19-6F49-B722-C89486DF3F0D}"/>
                </a:ext>
              </a:extLst>
            </p:cNvPr>
            <p:cNvSpPr txBox="1"/>
            <p:nvPr/>
          </p:nvSpPr>
          <p:spPr>
            <a:xfrm>
              <a:off x="37299674" y="24404180"/>
              <a:ext cx="549875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>
                  <a:latin typeface="American Typewriter" panose="02090604020004020304" pitchFamily="18" charset="77"/>
                  <a:cs typeface="Arial" panose="020B0604020202020204" pitchFamily="34" charset="0"/>
                </a:rPr>
                <a:t>Synthetic Data of Diabetic Profile with Jogging Exercise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71CD55-41D1-4846-BD23-813D8844BA43}"/>
              </a:ext>
            </a:extLst>
          </p:cNvPr>
          <p:cNvGrpSpPr/>
          <p:nvPr/>
        </p:nvGrpSpPr>
        <p:grpSpPr>
          <a:xfrm>
            <a:off x="36707141" y="28028984"/>
            <a:ext cx="5771326" cy="3362037"/>
            <a:chOff x="36586995" y="28174897"/>
            <a:chExt cx="5771326" cy="336203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9246344-AE0B-0343-AC13-D5EA97008373}"/>
                </a:ext>
              </a:extLst>
            </p:cNvPr>
            <p:cNvGrpSpPr/>
            <p:nvPr/>
          </p:nvGrpSpPr>
          <p:grpSpPr>
            <a:xfrm>
              <a:off x="36586995" y="28267957"/>
              <a:ext cx="5701840" cy="3268977"/>
              <a:chOff x="36586995" y="28267957"/>
              <a:chExt cx="5701840" cy="3268977"/>
            </a:xfrm>
          </p:grpSpPr>
          <p:pic>
            <p:nvPicPr>
              <p:cNvPr id="83" name="Picture 82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DB607CFF-0222-6841-B783-D7356D9A5BD7}"/>
                  </a:ext>
                </a:extLst>
              </p:cNvPr>
              <p:cNvPicPr/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86995" y="28267957"/>
                <a:ext cx="5701840" cy="3268977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EE662FD-C653-6F4B-B6E4-57D0C6069921}"/>
                  </a:ext>
                </a:extLst>
              </p:cNvPr>
              <p:cNvSpPr/>
              <p:nvPr/>
            </p:nvSpPr>
            <p:spPr>
              <a:xfrm>
                <a:off x="38324907" y="28333420"/>
                <a:ext cx="2732876" cy="830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191B23-F49F-8241-B083-04F54AA5D33B}"/>
                </a:ext>
              </a:extLst>
            </p:cNvPr>
            <p:cNvSpPr txBox="1"/>
            <p:nvPr/>
          </p:nvSpPr>
          <p:spPr>
            <a:xfrm>
              <a:off x="36859565" y="28174897"/>
              <a:ext cx="54987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>
                  <a:latin typeface="American Typewriter" panose="02090604020004020304" pitchFamily="18" charset="77"/>
                  <a:cs typeface="Arial" panose="020B0604020202020204" pitchFamily="34" charset="0"/>
                </a:rPr>
                <a:t>Zoomed-in Synthetic Data of Diabetic Profile with Jogging Exercise</a:t>
              </a:r>
            </a:p>
          </p:txBody>
        </p:sp>
      </p:grp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15037C08-C41A-354D-9D1A-D31959B001CB}"/>
              </a:ext>
            </a:extLst>
          </p:cNvPr>
          <p:cNvSpPr txBox="1">
            <a:spLocks/>
          </p:cNvSpPr>
          <p:nvPr/>
        </p:nvSpPr>
        <p:spPr>
          <a:xfrm>
            <a:off x="9158148" y="8039079"/>
            <a:ext cx="8496300" cy="11435572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To Design a Smart System that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Allows Patients to Self-Manage T2DM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316729-0AD8-3140-A8F2-7A6166D70670}"/>
              </a:ext>
            </a:extLst>
          </p:cNvPr>
          <p:cNvSpPr txBox="1"/>
          <p:nvPr/>
        </p:nvSpPr>
        <p:spPr>
          <a:xfrm>
            <a:off x="758687" y="31920912"/>
            <a:ext cx="177487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[1] D. Of and D. Mellitus, “Diagnosis and classification of diabetes mellitus,” Diabetes Care, vol. 37, no. SUPPL.1, pp. 81–90, 2014.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[2] H. Wu, S. Yang, Z. Huang, J. He, and X. Wang, “Type 2 diabetes mellitus prediction model based on data mining,” Informatics Med. Unlocked, vol. 10, no. December 2017, pp. 100–107, 2018.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[3] World Health Organization, “Global Report on Diabetes,” </a:t>
            </a:r>
            <a:r>
              <a:rPr lang="en-CA" sz="1400" err="1">
                <a:latin typeface="Arial" panose="020B0604020202020204" pitchFamily="34" charset="0"/>
                <a:cs typeface="Arial" panose="020B0604020202020204" pitchFamily="34" charset="0"/>
              </a:rPr>
              <a:t>Isbn</a:t>
            </a:r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, vol. 978, p. 88, 2016.</a:t>
            </a:r>
          </a:p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F414D40-9945-BA46-9B2E-DFEEDDE8596D}"/>
              </a:ext>
            </a:extLst>
          </p:cNvPr>
          <p:cNvGrpSpPr/>
          <p:nvPr/>
        </p:nvGrpSpPr>
        <p:grpSpPr>
          <a:xfrm>
            <a:off x="9887089" y="9784438"/>
            <a:ext cx="4676969" cy="1513149"/>
            <a:chOff x="9829214" y="10015936"/>
            <a:chExt cx="4676969" cy="1513149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6F64E41-C7BF-B54B-8ABC-F6981E06D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/>
            </a:blip>
            <a:srcRect t="31653" r="3147" b="9775"/>
            <a:stretch/>
          </p:blipFill>
          <p:spPr>
            <a:xfrm>
              <a:off x="10061616" y="10015936"/>
              <a:ext cx="4444567" cy="1513149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649D92-0C8D-1849-A4CB-3F2DB635202E}"/>
                </a:ext>
              </a:extLst>
            </p:cNvPr>
            <p:cNvSpPr txBox="1"/>
            <p:nvPr/>
          </p:nvSpPr>
          <p:spPr>
            <a:xfrm rot="16200000">
              <a:off x="9607666" y="10430451"/>
              <a:ext cx="11509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Type 2 Diabetes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B549EBE-B7E5-B343-9708-9B80B9DBB452}"/>
              </a:ext>
            </a:extLst>
          </p:cNvPr>
          <p:cNvGrpSpPr/>
          <p:nvPr/>
        </p:nvGrpSpPr>
        <p:grpSpPr>
          <a:xfrm>
            <a:off x="9659373" y="11454568"/>
            <a:ext cx="5261728" cy="2651154"/>
            <a:chOff x="9659373" y="11454568"/>
            <a:chExt cx="5261728" cy="26511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9F517AC-0FB9-AA45-9307-730F6914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659373" y="11454568"/>
              <a:ext cx="5261728" cy="265115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056C70F-2AF4-E244-B10E-8CCF66F91BA9}"/>
                </a:ext>
              </a:extLst>
            </p:cNvPr>
            <p:cNvSpPr txBox="1"/>
            <p:nvPr/>
          </p:nvSpPr>
          <p:spPr>
            <a:xfrm>
              <a:off x="10664425" y="13854897"/>
              <a:ext cx="74821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1980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FBF42F-69BB-5249-A86E-A3C1F0148D76}"/>
                </a:ext>
              </a:extLst>
            </p:cNvPr>
            <p:cNvSpPr txBox="1"/>
            <p:nvPr/>
          </p:nvSpPr>
          <p:spPr>
            <a:xfrm>
              <a:off x="13181325" y="13857725"/>
              <a:ext cx="74821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2014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8A93E58-B85E-3E4A-9C8D-7FEA5D6BC300}"/>
                </a:ext>
              </a:extLst>
            </p:cNvPr>
            <p:cNvSpPr txBox="1"/>
            <p:nvPr/>
          </p:nvSpPr>
          <p:spPr>
            <a:xfrm>
              <a:off x="10664425" y="12688670"/>
              <a:ext cx="74821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4.7%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A717E8A-4B7D-8443-A8E7-76EE5B2EC0C9}"/>
                </a:ext>
              </a:extLst>
            </p:cNvPr>
            <p:cNvSpPr txBox="1"/>
            <p:nvPr/>
          </p:nvSpPr>
          <p:spPr>
            <a:xfrm>
              <a:off x="13159110" y="11948989"/>
              <a:ext cx="74821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8.5%</a:t>
              </a:r>
            </a:p>
          </p:txBody>
        </p:sp>
      </p:grp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DF38F02-8603-6048-B441-2C9D09F5C3EE}"/>
              </a:ext>
            </a:extLst>
          </p:cNvPr>
          <p:cNvSpPr txBox="1">
            <a:spLocks/>
          </p:cNvSpPr>
          <p:nvPr/>
        </p:nvSpPr>
        <p:spPr>
          <a:xfrm>
            <a:off x="16818890" y="8287668"/>
            <a:ext cx="6266045" cy="471155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Goals and Requirements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Infrastructure Scalability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Data privacy and security 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Compliance with data-governing laws (such as HIPAA)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Big data ready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Modular design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Independently deployable</a:t>
            </a:r>
          </a:p>
          <a:p>
            <a:pPr marL="268287" indent="0">
              <a:lnSpc>
                <a:spcPct val="150000"/>
              </a:lnSpc>
              <a:spcBef>
                <a:spcPts val="0"/>
              </a:spcBef>
              <a:buNone/>
            </a:pP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4E507F49-EAD2-0C4D-A147-E1F671268089}"/>
              </a:ext>
            </a:extLst>
          </p:cNvPr>
          <p:cNvSpPr txBox="1">
            <a:spLocks/>
          </p:cNvSpPr>
          <p:nvPr/>
        </p:nvSpPr>
        <p:spPr>
          <a:xfrm>
            <a:off x="16832971" y="13424814"/>
            <a:ext cx="6103590" cy="4183555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Design Principles</a:t>
            </a: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Built for evolution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User-centric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Data privacy with laws and requirements (such as HIPAA)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Separation of concerns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Service-Oriented Architecture</a:t>
            </a:r>
          </a:p>
          <a:p>
            <a:pPr marL="268287" indent="0">
              <a:lnSpc>
                <a:spcPct val="150000"/>
              </a:lnSpc>
              <a:spcBef>
                <a:spcPts val="0"/>
              </a:spcBef>
              <a:buNone/>
            </a:pP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2DA573F1-BC09-D242-B72A-01259C5FCF98}"/>
              </a:ext>
            </a:extLst>
          </p:cNvPr>
          <p:cNvSpPr txBox="1">
            <a:spLocks/>
          </p:cNvSpPr>
          <p:nvPr/>
        </p:nvSpPr>
        <p:spPr>
          <a:xfrm>
            <a:off x="23012234" y="8287668"/>
            <a:ext cx="6266045" cy="3516336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Architecture Components</a:t>
            </a: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Native Smartphone Application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Application Interface (API) Endpoints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Prediction Engine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Recommendations Engine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DARE Cloud datastore</a:t>
            </a: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3667D8FC-81DA-394C-AEC7-C601C456C8C8}"/>
              </a:ext>
            </a:extLst>
          </p:cNvPr>
          <p:cNvSpPr txBox="1">
            <a:spLocks/>
          </p:cNvSpPr>
          <p:nvPr/>
        </p:nvSpPr>
        <p:spPr>
          <a:xfrm>
            <a:off x="29222673" y="8256481"/>
            <a:ext cx="6896127" cy="3516336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>
                <a:latin typeface="Arial" panose="020B0604020202020204" pitchFamily="34" charset="0"/>
                <a:cs typeface="Arial" panose="020B0604020202020204" pitchFamily="34" charset="0"/>
              </a:rPr>
              <a:t>Architecture Choices</a:t>
            </a:r>
            <a:endParaRPr lang="en-CA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Containerization to establish modularity, and scalability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Anonymized data collection for data security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Single Access Gateway per component for improved security through Access Control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763B11-C260-E046-BF9A-BF4C1729C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296" y="27494833"/>
            <a:ext cx="3599821" cy="4139794"/>
          </a:xfrm>
          <a:prstGeom prst="rect">
            <a:avLst/>
          </a:prstGeom>
        </p:spPr>
      </p:pic>
      <p:pic>
        <p:nvPicPr>
          <p:cNvPr id="33" name="Picture 32" descr="A picture containing indoor, sitting, black&#10;&#10;Description automatically generated">
            <a:extLst>
              <a:ext uri="{FF2B5EF4-FFF2-40B4-BE49-F238E27FC236}">
                <a16:creationId xmlns:a16="http://schemas.microsoft.com/office/drawing/2014/main" id="{CBCEF2A3-4D4E-0A43-882C-0B2F8D567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672" y="21540923"/>
            <a:ext cx="4648200" cy="4648200"/>
          </a:xfrm>
          <a:prstGeom prst="rect">
            <a:avLst/>
          </a:prstGeom>
        </p:spPr>
      </p:pic>
      <p:sp>
        <p:nvSpPr>
          <p:cNvPr id="58" name="Block Arc 57"/>
          <p:cNvSpPr/>
          <p:nvPr/>
        </p:nvSpPr>
        <p:spPr>
          <a:xfrm rot="6775769">
            <a:off x="10490300" y="29342283"/>
            <a:ext cx="2661023" cy="1828800"/>
          </a:xfrm>
          <a:prstGeom prst="blockArc">
            <a:avLst>
              <a:gd name="adj1" fmla="val 14616054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Block Arc 56"/>
          <p:cNvSpPr/>
          <p:nvPr/>
        </p:nvSpPr>
        <p:spPr>
          <a:xfrm rot="11995625">
            <a:off x="232285" y="29701963"/>
            <a:ext cx="2651129" cy="1828800"/>
          </a:xfrm>
          <a:prstGeom prst="blockArc">
            <a:avLst>
              <a:gd name="adj1" fmla="val 14616054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" y="1066800"/>
            <a:ext cx="42062400" cy="5486400"/>
          </a:xfrm>
          <a:prstGeom prst="roundRect">
            <a:avLst>
              <a:gd name="adj" fmla="val 3509"/>
            </a:avLst>
          </a:prstGeom>
          <a:solidFill>
            <a:schemeClr val="bg1"/>
          </a:solidFill>
          <a:ln w="139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57849" y="1671815"/>
            <a:ext cx="41148000" cy="432426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9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DARE: Diabetes Analytics and Recommendation Engine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5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Leen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Lama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Pooria Shafia, Joe Samuel, Mohamed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Hozayen</a:t>
            </a:r>
            <a:endParaRPr lang="en-US" sz="6000" b="1" i="0" u="none" strike="noStrike" cap="none" baseline="0">
              <a:latin typeface="Times New Roman"/>
              <a:cs typeface="Times New Roman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effectLst/>
                <a:latin typeface="Times New Roman" pitchFamily="18" charset="0"/>
              </a:rPr>
              <a:t>Carleton University, Ottawa, Ontario, Canada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Mohamed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Ibnkahla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Zied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Bouida</a:t>
            </a:r>
            <a:endParaRPr lang="en-US" sz="600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28297366" y="26393928"/>
            <a:ext cx="14706603" cy="5457682"/>
            <a:chOff x="838199" y="7010397"/>
            <a:chExt cx="13944602" cy="7083934"/>
          </a:xfrm>
        </p:grpSpPr>
        <p:sp>
          <p:nvSpPr>
            <p:cNvPr id="22" name="Round Same Side Corner Rectangle 21"/>
            <p:cNvSpPr/>
            <p:nvPr/>
          </p:nvSpPr>
          <p:spPr>
            <a:xfrm>
              <a:off x="838201" y="7010397"/>
              <a:ext cx="13944600" cy="1147315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5B192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0800000">
              <a:off x="838199" y="8157711"/>
              <a:ext cx="13944600" cy="5936620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52599" y="7035386"/>
              <a:ext cx="12420600" cy="10786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03622" y="6980933"/>
            <a:ext cx="26528378" cy="13258803"/>
            <a:chOff x="838201" y="7006841"/>
            <a:chExt cx="13944600" cy="7242559"/>
          </a:xfrm>
        </p:grpSpPr>
        <p:sp>
          <p:nvSpPr>
            <p:cNvPr id="97" name="Round Same Side Corner Rectangle 96"/>
            <p:cNvSpPr/>
            <p:nvPr/>
          </p:nvSpPr>
          <p:spPr>
            <a:xfrm>
              <a:off x="838201" y="7006841"/>
              <a:ext cx="13944600" cy="729338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 Same Side Corner Rectangle 97"/>
            <p:cNvSpPr/>
            <p:nvPr/>
          </p:nvSpPr>
          <p:spPr>
            <a:xfrm rot="10800000">
              <a:off x="838201" y="7739737"/>
              <a:ext cx="13944600" cy="6509663"/>
            </a:xfrm>
            <a:prstGeom prst="round2SameRect">
              <a:avLst>
                <a:gd name="adj1" fmla="val 13176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752600" y="7162800"/>
              <a:ext cx="12420600" cy="45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 Engine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899159" y="20645938"/>
            <a:ext cx="26532841" cy="11205670"/>
            <a:chOff x="838201" y="7305868"/>
            <a:chExt cx="13944600" cy="6943532"/>
          </a:xfrm>
        </p:grpSpPr>
        <p:sp>
          <p:nvSpPr>
            <p:cNvPr id="208" name="Round Same Side Corner Rectangle 207"/>
            <p:cNvSpPr/>
            <p:nvPr/>
          </p:nvSpPr>
          <p:spPr>
            <a:xfrm>
              <a:off x="838201" y="7305868"/>
              <a:ext cx="13944600" cy="923732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ound Same Side Corner Rectangle 208"/>
            <p:cNvSpPr/>
            <p:nvPr/>
          </p:nvSpPr>
          <p:spPr>
            <a:xfrm rot="10800000">
              <a:off x="838201" y="8229600"/>
              <a:ext cx="13944600" cy="6019800"/>
            </a:xfrm>
            <a:prstGeom prst="round2SameRect">
              <a:avLst>
                <a:gd name="adj1" fmla="val 6910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752600" y="7517810"/>
              <a:ext cx="12420600" cy="5149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Engine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28270197" y="20645935"/>
            <a:ext cx="14706603" cy="5486398"/>
            <a:chOff x="838199" y="7010399"/>
            <a:chExt cx="13944602" cy="7801218"/>
          </a:xfrm>
        </p:grpSpPr>
        <p:sp>
          <p:nvSpPr>
            <p:cNvPr id="200" name="Round Same Side Corner Rectangle 199"/>
            <p:cNvSpPr/>
            <p:nvPr/>
          </p:nvSpPr>
          <p:spPr>
            <a:xfrm>
              <a:off x="838201" y="7010399"/>
              <a:ext cx="13944600" cy="1219201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AE16E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1" name="Round Same Side Corner Rectangle 200"/>
            <p:cNvSpPr/>
            <p:nvPr/>
          </p:nvSpPr>
          <p:spPr>
            <a:xfrm rot="10800000">
              <a:off x="838199" y="8229600"/>
              <a:ext cx="13944600" cy="6582017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1752599" y="7041906"/>
              <a:ext cx="12420600" cy="118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</a:p>
          </p:txBody>
        </p:sp>
      </p:grpSp>
      <p:pic>
        <p:nvPicPr>
          <p:cNvPr id="3" name="Picture 2" descr="http://cdn.sfn-ottawa.ca/images/misc/cu-logo-vertical.png?141529008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12744" y="1371600"/>
            <a:ext cx="3429000" cy="4888735"/>
          </a:xfrm>
          <a:prstGeom prst="rect">
            <a:avLst/>
          </a:prstGeom>
          <a:noFill/>
        </p:spPr>
      </p:pic>
      <p:sp>
        <p:nvSpPr>
          <p:cNvPr id="68" name="Rectangle 67"/>
          <p:cNvSpPr/>
          <p:nvPr/>
        </p:nvSpPr>
        <p:spPr>
          <a:xfrm>
            <a:off x="30937201" y="27889200"/>
            <a:ext cx="12039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24F4C-87AE-4939-BC59-28FF16932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56" y="1447800"/>
            <a:ext cx="4572000" cy="4572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44E8A53-7DF9-5947-A67B-4A2947DA534A}"/>
              </a:ext>
            </a:extLst>
          </p:cNvPr>
          <p:cNvGrpSpPr/>
          <p:nvPr/>
        </p:nvGrpSpPr>
        <p:grpSpPr>
          <a:xfrm>
            <a:off x="28297368" y="7016399"/>
            <a:ext cx="14709912" cy="13223337"/>
            <a:chOff x="838201" y="7010399"/>
            <a:chExt cx="13944600" cy="7063474"/>
          </a:xfrm>
        </p:grpSpPr>
        <p:sp>
          <p:nvSpPr>
            <p:cNvPr id="41" name="Round Same Side Corner Rectangle 40">
              <a:extLst>
                <a:ext uri="{FF2B5EF4-FFF2-40B4-BE49-F238E27FC236}">
                  <a16:creationId xmlns:a16="http://schemas.microsoft.com/office/drawing/2014/main" id="{005BEBD4-4F4B-B241-AFD4-17D5A1E6A867}"/>
                </a:ext>
              </a:extLst>
            </p:cNvPr>
            <p:cNvSpPr/>
            <p:nvPr/>
          </p:nvSpPr>
          <p:spPr>
            <a:xfrm>
              <a:off x="838201" y="7010399"/>
              <a:ext cx="13944600" cy="697746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A5FDD7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385D281C-213D-9744-BB45-E26CD540C0ED}"/>
                </a:ext>
              </a:extLst>
            </p:cNvPr>
            <p:cNvSpPr/>
            <p:nvPr/>
          </p:nvSpPr>
          <p:spPr>
            <a:xfrm rot="10800000">
              <a:off x="838201" y="7708145"/>
              <a:ext cx="13944600" cy="6365728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ED6E36-37FE-734C-AD2D-2708816AB3B3}"/>
                </a:ext>
              </a:extLst>
            </p:cNvPr>
            <p:cNvSpPr txBox="1"/>
            <p:nvPr/>
          </p:nvSpPr>
          <p:spPr>
            <a:xfrm>
              <a:off x="1752599" y="7134000"/>
              <a:ext cx="12420600" cy="4438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E147648-A5EE-4479-9138-E37E03E26C98}"/>
              </a:ext>
            </a:extLst>
          </p:cNvPr>
          <p:cNvSpPr txBox="1"/>
          <p:nvPr/>
        </p:nvSpPr>
        <p:spPr>
          <a:xfrm>
            <a:off x="10142566" y="8468495"/>
            <a:ext cx="8929117" cy="71096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/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/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Error Difference Square (EDS)</a:t>
            </a: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0CE87A-6ADC-496B-9C28-6BA890AF9193}"/>
              </a:ext>
            </a:extLst>
          </p:cNvPr>
          <p:cNvSpPr txBox="1"/>
          <p:nvPr/>
        </p:nvSpPr>
        <p:spPr>
          <a:xfrm>
            <a:off x="19487443" y="8569907"/>
            <a:ext cx="7944557" cy="116955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36575" indent="-268288"/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Long-Term Predictions: Time-Series Models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Long-Short Term Memory LSTM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Feed-Forward Neural Network FFNN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Recurrent Neural Network RNN</a:t>
            </a: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Time-Series Analysis:</a:t>
            </a: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00000"/>
              </a:lnSpc>
              <a:spcBef>
                <a:spcPts val="0"/>
              </a:spcBef>
            </a:pPr>
            <a:endParaRPr lang="en-CA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Prediction Engine Integrations</a:t>
            </a:r>
          </a:p>
          <a:p>
            <a:pPr marL="6111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Expert System – Model Aggregation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Processing Requirements and Speed</a:t>
            </a:r>
          </a:p>
          <a:p>
            <a:pPr marL="6111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Optimization Decisions</a:t>
            </a:r>
          </a:p>
          <a:p>
            <a:pPr marL="268287">
              <a:lnSpc>
                <a:spcPct val="100000"/>
              </a:lnSpc>
              <a:spcBef>
                <a:spcPts val="0"/>
              </a:spcBef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10ED479D-B89D-4301-8FC8-1296641F850A}"/>
              </a:ext>
            </a:extLst>
          </p:cNvPr>
          <p:cNvSpPr txBox="1">
            <a:spLocks/>
          </p:cNvSpPr>
          <p:nvPr/>
        </p:nvSpPr>
        <p:spPr>
          <a:xfrm>
            <a:off x="1010403" y="8364664"/>
            <a:ext cx="8496300" cy="11435572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Goals and Requirements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Long-Term Predictions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Short-Term Predictions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Computation Complexity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Real-Time Processing time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Framework Architecture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Preprocessing and Filtration 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Predictive Model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Error Calculations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400" b="1">
                <a:latin typeface="Arial" panose="020B0604020202020204" pitchFamily="34" charset="0"/>
                <a:cs typeface="Arial" panose="020B0604020202020204" pitchFamily="34" charset="0"/>
              </a:rPr>
              <a:t>Porotype Model: Short-Term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Simple Linear Regression</a:t>
            </a:r>
          </a:p>
          <a:p>
            <a:pPr marL="268287" indent="0">
              <a:lnSpc>
                <a:spcPct val="150000"/>
              </a:lnSpc>
              <a:spcBef>
                <a:spcPts val="0"/>
              </a:spcBef>
              <a:buNone/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 Weighted Linear Regression</a:t>
            </a:r>
          </a:p>
          <a:p>
            <a:pPr marL="268287" indent="0">
              <a:lnSpc>
                <a:spcPct val="150000"/>
              </a:lnSpc>
              <a:spcBef>
                <a:spcPts val="0"/>
              </a:spcBef>
              <a:buNone/>
            </a:pP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Slide Window 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Predictive Interval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Error Calculations</a:t>
            </a:r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E14CCA-205F-469A-9888-19CA07F29AF0}"/>
                  </a:ext>
                </a:extLst>
              </p:cNvPr>
              <p:cNvSpPr txBox="1"/>
              <p:nvPr/>
            </p:nvSpPr>
            <p:spPr>
              <a:xfrm>
                <a:off x="5593887" y="16267250"/>
                <a:ext cx="33002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𝐺𝐿</m:t>
                    </m:r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24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CA" sz="240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E14CCA-205F-469A-9888-19CA07F29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887" y="16267250"/>
                <a:ext cx="3300232" cy="369332"/>
              </a:xfrm>
              <a:prstGeom prst="rect">
                <a:avLst/>
              </a:prstGeom>
              <a:blipFill>
                <a:blip r:embed="rId7"/>
                <a:stretch>
                  <a:fillRect l="-332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>
            <a:extLst>
              <a:ext uri="{FF2B5EF4-FFF2-40B4-BE49-F238E27FC236}">
                <a16:creationId xmlns:a16="http://schemas.microsoft.com/office/drawing/2014/main" id="{814025DC-94E8-4B28-9680-5403F8387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3954" y="8913118"/>
            <a:ext cx="4478040" cy="3690037"/>
          </a:xfrm>
          <a:prstGeom prst="roundRect">
            <a:avLst/>
          </a:prstGeom>
        </p:spPr>
      </p:pic>
      <p:pic>
        <p:nvPicPr>
          <p:cNvPr id="77" name="Picture 7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E8697-24F0-4D1B-BC6C-230998BE5F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846" y="8924919"/>
            <a:ext cx="4544859" cy="3678236"/>
          </a:xfrm>
          <a:prstGeom prst="roundRect">
            <a:avLst/>
          </a:prstGeom>
        </p:spPr>
      </p:pic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2C8F1C-010F-43F1-8CEA-FB0B9C6AE9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994" y="12641893"/>
            <a:ext cx="4623587" cy="3192017"/>
          </a:xfrm>
          <a:prstGeom prst="round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A203119-C968-4F23-997E-1609DF35B08A}"/>
                  </a:ext>
                </a:extLst>
              </p:cNvPr>
              <p:cNvSpPr txBox="1"/>
              <p:nvPr/>
            </p:nvSpPr>
            <p:spPr>
              <a:xfrm>
                <a:off x="4362186" y="17353945"/>
                <a:ext cx="4644041" cy="1038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B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24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A203119-C968-4F23-997E-1609DF35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86" y="17353945"/>
                <a:ext cx="4644041" cy="10388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E0BF164-442F-4926-8F39-F985777B72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68" y="16377942"/>
            <a:ext cx="4413762" cy="3690727"/>
          </a:xfrm>
          <a:prstGeom prst="roundRect">
            <a:avLst/>
          </a:prstGeom>
        </p:spPr>
      </p:pic>
      <p:pic>
        <p:nvPicPr>
          <p:cNvPr id="81" name="Picture 8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BE4CB2-C18D-43A6-8AE4-8E33AD229A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846" y="16451916"/>
            <a:ext cx="4401384" cy="3701542"/>
          </a:xfrm>
          <a:prstGeom prst="round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F9A3ED1-0396-4A6C-AF95-B1311946C0CF}"/>
                  </a:ext>
                </a:extLst>
              </p:cNvPr>
              <p:cNvSpPr txBox="1"/>
              <p:nvPr/>
            </p:nvSpPr>
            <p:spPr>
              <a:xfrm>
                <a:off x="23400941" y="10964462"/>
                <a:ext cx="3534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𝐺𝐿</m:t>
                    </m:r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𝐺𝐿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24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CA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F9A3ED1-0396-4A6C-AF95-B1311946C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941" y="10964462"/>
                <a:ext cx="3534384" cy="369332"/>
              </a:xfrm>
              <a:prstGeom prst="rect">
                <a:avLst/>
              </a:prstGeom>
              <a:blipFill>
                <a:blip r:embed="rId14"/>
                <a:stretch>
                  <a:fillRect l="-310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3" name="Picture 82">
            <a:extLst>
              <a:ext uri="{FF2B5EF4-FFF2-40B4-BE49-F238E27FC236}">
                <a16:creationId xmlns:a16="http://schemas.microsoft.com/office/drawing/2014/main" id="{421493DB-B8DC-450D-A682-B49C926CA2C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629" t="2596" r="3163" b="4481"/>
          <a:stretch/>
        </p:blipFill>
        <p:spPr>
          <a:xfrm>
            <a:off x="19895207" y="11746184"/>
            <a:ext cx="6955496" cy="5318907"/>
          </a:xfrm>
          <a:prstGeom prst="round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BBC0023-6CF8-4E79-A820-273B15BD65ED}"/>
                  </a:ext>
                </a:extLst>
              </p:cNvPr>
              <p:cNvSpPr txBox="1"/>
              <p:nvPr/>
            </p:nvSpPr>
            <p:spPr>
              <a:xfrm>
                <a:off x="10500044" y="13554657"/>
                <a:ext cx="3746810" cy="779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𝐸𝐷𝑆𝑇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8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8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BBC0023-6CF8-4E79-A820-273B15BD6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044" y="13554657"/>
                <a:ext cx="3746810" cy="7791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0551C87-5799-49CC-9550-A371CC12951C}"/>
              </a:ext>
            </a:extLst>
          </p:cNvPr>
          <p:cNvSpPr txBox="1"/>
          <p:nvPr/>
        </p:nvSpPr>
        <p:spPr>
          <a:xfrm>
            <a:off x="10122680" y="15833910"/>
            <a:ext cx="9156550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36575" indent="-268288" algn="ctr"/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Support Vector Regression </a:t>
            </a:r>
          </a:p>
          <a:p>
            <a:pPr marL="536575" indent="-268288"/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/>
            <a:endParaRPr lang="en-CA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 algn="ctr"/>
            <a:r>
              <a:rPr lang="en-CA" sz="2400">
                <a:latin typeface="Arial" panose="020B0604020202020204" pitchFamily="34" charset="0"/>
                <a:cs typeface="Arial" panose="020B0604020202020204" pitchFamily="34" charset="0"/>
              </a:rPr>
              <a:t>Random Forest Regression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E29D3E-503F-4EA9-B00E-1891DC1B981B}"/>
              </a:ext>
            </a:extLst>
          </p:cNvPr>
          <p:cNvSpPr txBox="1"/>
          <p:nvPr/>
        </p:nvSpPr>
        <p:spPr>
          <a:xfrm>
            <a:off x="10142567" y="8403453"/>
            <a:ext cx="915655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36575" indent="-268288"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Implementation: Weighted Linear Regression</a:t>
            </a:r>
            <a:endParaRPr lang="en-CA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621A3470-D1FF-4158-BE0A-F6D02F8DC1A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246" t="6024" r="20646" b="5157"/>
          <a:stretch/>
        </p:blipFill>
        <p:spPr>
          <a:xfrm>
            <a:off x="5933816" y="8569907"/>
            <a:ext cx="3937497" cy="6223310"/>
          </a:xfrm>
          <a:prstGeom prst="round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36AC00CF-D036-6447-944D-F5652A876F6C}"/>
              </a:ext>
            </a:extLst>
          </p:cNvPr>
          <p:cNvGrpSpPr/>
          <p:nvPr/>
        </p:nvGrpSpPr>
        <p:grpSpPr>
          <a:xfrm>
            <a:off x="7558944" y="22676693"/>
            <a:ext cx="16490279" cy="3950538"/>
            <a:chOff x="16548778" y="10103671"/>
            <a:chExt cx="16490279" cy="395053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376BE95-61C8-BD4E-A5E7-2445B0501650}"/>
                </a:ext>
              </a:extLst>
            </p:cNvPr>
            <p:cNvGrpSpPr/>
            <p:nvPr/>
          </p:nvGrpSpPr>
          <p:grpSpPr>
            <a:xfrm>
              <a:off x="16548778" y="10103671"/>
              <a:ext cx="16490279" cy="3950538"/>
              <a:chOff x="16640218" y="11149115"/>
              <a:chExt cx="16490279" cy="3950538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BECF58E4-F766-F94C-B9FA-BC5D8CB1CC7B}"/>
                  </a:ext>
                </a:extLst>
              </p:cNvPr>
              <p:cNvSpPr/>
              <p:nvPr/>
            </p:nvSpPr>
            <p:spPr>
              <a:xfrm>
                <a:off x="20025961" y="11149115"/>
                <a:ext cx="7180275" cy="3950538"/>
              </a:xfrm>
              <a:prstGeom prst="roundRect">
                <a:avLst>
                  <a:gd name="adj" fmla="val 2673"/>
                </a:avLst>
              </a:prstGeom>
              <a:ln w="1016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>
                        <a:lumMod val="50000"/>
                      </a:schemeClr>
                    </a:solidFill>
                  </a:ln>
                </a:endParaRPr>
              </a:p>
            </p:txBody>
          </p:sp>
          <p:sp>
            <p:nvSpPr>
              <p:cNvPr id="56" name="Right Arrow 55">
                <a:extLst>
                  <a:ext uri="{FF2B5EF4-FFF2-40B4-BE49-F238E27FC236}">
                    <a16:creationId xmlns:a16="http://schemas.microsoft.com/office/drawing/2014/main" id="{8BF20B07-7714-5248-BD3C-EBC2647C6738}"/>
                  </a:ext>
                </a:extLst>
              </p:cNvPr>
              <p:cNvSpPr/>
              <p:nvPr/>
            </p:nvSpPr>
            <p:spPr>
              <a:xfrm>
                <a:off x="19067671" y="11953253"/>
                <a:ext cx="830317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ight Arrow 58">
                <a:extLst>
                  <a:ext uri="{FF2B5EF4-FFF2-40B4-BE49-F238E27FC236}">
                    <a16:creationId xmlns:a16="http://schemas.microsoft.com/office/drawing/2014/main" id="{6320EE35-D94F-8446-B62F-B9C86D372B1B}"/>
                  </a:ext>
                </a:extLst>
              </p:cNvPr>
              <p:cNvSpPr/>
              <p:nvPr/>
            </p:nvSpPr>
            <p:spPr>
              <a:xfrm>
                <a:off x="19067670" y="12456409"/>
                <a:ext cx="830317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ight Arrow 59">
                <a:extLst>
                  <a:ext uri="{FF2B5EF4-FFF2-40B4-BE49-F238E27FC236}">
                    <a16:creationId xmlns:a16="http://schemas.microsoft.com/office/drawing/2014/main" id="{06091A8E-4421-A545-B073-E7B1D3A27B4B}"/>
                  </a:ext>
                </a:extLst>
              </p:cNvPr>
              <p:cNvSpPr/>
              <p:nvPr/>
            </p:nvSpPr>
            <p:spPr>
              <a:xfrm>
                <a:off x="19072923" y="12954926"/>
                <a:ext cx="830317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ight Arrow 60">
                <a:extLst>
                  <a:ext uri="{FF2B5EF4-FFF2-40B4-BE49-F238E27FC236}">
                    <a16:creationId xmlns:a16="http://schemas.microsoft.com/office/drawing/2014/main" id="{C3B30869-DD99-F546-8D9D-DBB2DE568886}"/>
                  </a:ext>
                </a:extLst>
              </p:cNvPr>
              <p:cNvSpPr/>
              <p:nvPr/>
            </p:nvSpPr>
            <p:spPr>
              <a:xfrm>
                <a:off x="19067670" y="13453443"/>
                <a:ext cx="830317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ight Arrow 61">
                <a:extLst>
                  <a:ext uri="{FF2B5EF4-FFF2-40B4-BE49-F238E27FC236}">
                    <a16:creationId xmlns:a16="http://schemas.microsoft.com/office/drawing/2014/main" id="{96BD5534-8DEE-214C-945B-6E5C9F2F2A57}"/>
                  </a:ext>
                </a:extLst>
              </p:cNvPr>
              <p:cNvSpPr/>
              <p:nvPr/>
            </p:nvSpPr>
            <p:spPr>
              <a:xfrm>
                <a:off x="19067670" y="13951960"/>
                <a:ext cx="830317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325D9B0-DE3B-E04F-8CCE-EE030405F3F6}"/>
                  </a:ext>
                </a:extLst>
              </p:cNvPr>
              <p:cNvSpPr txBox="1"/>
              <p:nvPr/>
            </p:nvSpPr>
            <p:spPr>
              <a:xfrm>
                <a:off x="16640218" y="11838715"/>
                <a:ext cx="24365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Predicted Glucose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A44A843-F2D6-C64D-A5BE-85D28DA21E46}"/>
                  </a:ext>
                </a:extLst>
              </p:cNvPr>
              <p:cNvSpPr txBox="1"/>
              <p:nvPr/>
            </p:nvSpPr>
            <p:spPr>
              <a:xfrm>
                <a:off x="18185945" y="12340485"/>
                <a:ext cx="8659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Sleep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F4B554-0DB9-A74E-B5B9-78CF7BDB414F}"/>
                  </a:ext>
                </a:extLst>
              </p:cNvPr>
              <p:cNvSpPr txBox="1"/>
              <p:nvPr/>
            </p:nvSpPr>
            <p:spPr>
              <a:xfrm>
                <a:off x="17891161" y="12812284"/>
                <a:ext cx="1191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Exercise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935E70-D24B-1645-B2EF-873DEB2E2E76}"/>
                  </a:ext>
                </a:extLst>
              </p:cNvPr>
              <p:cNvSpPr txBox="1"/>
              <p:nvPr/>
            </p:nvSpPr>
            <p:spPr>
              <a:xfrm>
                <a:off x="18368162" y="13311262"/>
                <a:ext cx="6991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Diet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049615-DB6E-DF41-9966-20F4A19CCF96}"/>
                  </a:ext>
                </a:extLst>
              </p:cNvPr>
              <p:cNvSpPr txBox="1"/>
              <p:nvPr/>
            </p:nvSpPr>
            <p:spPr>
              <a:xfrm>
                <a:off x="18153818" y="13828700"/>
                <a:ext cx="9260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Stress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16C9408D-C4D1-8342-9985-20694918CBF1}"/>
                  </a:ext>
                </a:extLst>
              </p:cNvPr>
              <p:cNvSpPr/>
              <p:nvPr/>
            </p:nvSpPr>
            <p:spPr>
              <a:xfrm>
                <a:off x="20767569" y="11860720"/>
                <a:ext cx="2904522" cy="2405558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39791B4C-BDAC-514D-9D2D-5B9706D322B6}"/>
                  </a:ext>
                </a:extLst>
              </p:cNvPr>
              <p:cNvSpPr/>
              <p:nvPr/>
            </p:nvSpPr>
            <p:spPr>
              <a:xfrm>
                <a:off x="24123929" y="11860720"/>
                <a:ext cx="2614307" cy="1161113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C88D57B-7207-AF43-BF99-607C67AB2AEA}"/>
                  </a:ext>
                </a:extLst>
              </p:cNvPr>
              <p:cNvSpPr txBox="1"/>
              <p:nvPr/>
            </p:nvSpPr>
            <p:spPr>
              <a:xfrm>
                <a:off x="29418834" y="11667351"/>
                <a:ext cx="23987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Recommendation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C5DE92E-DEFA-F04A-A9CA-5C01DC3D4779}"/>
                  </a:ext>
                </a:extLst>
              </p:cNvPr>
              <p:cNvSpPr txBox="1"/>
              <p:nvPr/>
            </p:nvSpPr>
            <p:spPr>
              <a:xfrm>
                <a:off x="20113235" y="11204072"/>
                <a:ext cx="4308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Recommendation Engine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0B983A7-4EDA-784E-866F-D7AEA48DBAF7}"/>
                  </a:ext>
                </a:extLst>
              </p:cNvPr>
              <p:cNvSpPr txBox="1"/>
              <p:nvPr/>
            </p:nvSpPr>
            <p:spPr>
              <a:xfrm>
                <a:off x="29530351" y="12219787"/>
                <a:ext cx="360014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“Try deep breathing for 2 mins”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“Have you tried mindfulness?”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“Snacking can help you regulate your glucose level!”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“Go for a walk!”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632241E-186F-3844-A443-D1E411AAB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955177" y="12181039"/>
                <a:ext cx="2412982" cy="2053882"/>
              </a:xfrm>
              <a:prstGeom prst="rect">
                <a:avLst/>
              </a:prstGeom>
            </p:spPr>
          </p:pic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A8AF93A4-5744-C346-9935-FAD8614B7986}"/>
                  </a:ext>
                </a:extLst>
              </p:cNvPr>
              <p:cNvSpPr/>
              <p:nvPr/>
            </p:nvSpPr>
            <p:spPr>
              <a:xfrm>
                <a:off x="24123929" y="13377332"/>
                <a:ext cx="2614307" cy="888948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A5AB57-3457-9643-AA8A-7EA78A1AB86C}"/>
                  </a:ext>
                </a:extLst>
              </p:cNvPr>
              <p:cNvSpPr txBox="1"/>
              <p:nvPr/>
            </p:nvSpPr>
            <p:spPr>
              <a:xfrm>
                <a:off x="20767572" y="11849648"/>
                <a:ext cx="2904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/>
                  <a:t>Weighted Factors Analysis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ED99014-059E-7E41-B4B9-955372AB8524}"/>
                  </a:ext>
                </a:extLst>
              </p:cNvPr>
              <p:cNvSpPr txBox="1"/>
              <p:nvPr/>
            </p:nvSpPr>
            <p:spPr>
              <a:xfrm>
                <a:off x="24126757" y="13631795"/>
                <a:ext cx="26143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/>
                  <a:t>Single-Factor Analysis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93793E8-82A2-A042-B0E3-1E49B0B10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8490" y="13021834"/>
                <a:ext cx="67436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47BD50BF-3844-2240-B713-051F79B76E2C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>
                <a:off x="20321242" y="13021834"/>
                <a:ext cx="5109841" cy="1244446"/>
              </a:xfrm>
              <a:prstGeom prst="bentConnector4">
                <a:avLst>
                  <a:gd name="adj1" fmla="val 1214"/>
                  <a:gd name="adj2" fmla="val 131039"/>
                </a:avLst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C91BB4B5-231A-244C-B5E9-83D9454EB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71345" y="12430334"/>
                <a:ext cx="46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B095CBB7-9C5A-464E-B7A8-F693850D925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5257207" y="13201833"/>
                <a:ext cx="36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CD789F6-6E84-9C41-AB55-CFB1FE2894A0}"/>
                  </a:ext>
                </a:extLst>
              </p:cNvPr>
              <p:cNvSpPr txBox="1"/>
              <p:nvPr/>
            </p:nvSpPr>
            <p:spPr>
              <a:xfrm>
                <a:off x="24126757" y="12092853"/>
                <a:ext cx="25812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/>
                  <a:t>Recommendation Generator</a:t>
                </a:r>
              </a:p>
            </p:txBody>
          </p: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CBB8E8D4-4571-8541-8484-FDD726BB1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38236" y="12479750"/>
                <a:ext cx="46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" name="Graphic 101">
                <a:extLst>
                  <a:ext uri="{FF2B5EF4-FFF2-40B4-BE49-F238E27FC236}">
                    <a16:creationId xmlns:a16="http://schemas.microsoft.com/office/drawing/2014/main" id="{6BDC061A-5388-C646-AF63-3FE92919F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7803569" y="11703279"/>
                <a:ext cx="1442197" cy="1442197"/>
              </a:xfrm>
              <a:prstGeom prst="rect">
                <a:avLst/>
              </a:prstGeom>
            </p:spPr>
          </p:pic>
          <p:sp>
            <p:nvSpPr>
              <p:cNvPr id="103" name="Right Arrow 102">
                <a:extLst>
                  <a:ext uri="{FF2B5EF4-FFF2-40B4-BE49-F238E27FC236}">
                    <a16:creationId xmlns:a16="http://schemas.microsoft.com/office/drawing/2014/main" id="{29F2D706-61F5-FC42-9151-108FF1D1F187}"/>
                  </a:ext>
                </a:extLst>
              </p:cNvPr>
              <p:cNvSpPr/>
              <p:nvPr/>
            </p:nvSpPr>
            <p:spPr>
              <a:xfrm>
                <a:off x="27341476" y="12348370"/>
                <a:ext cx="540000" cy="262759"/>
              </a:xfrm>
              <a:prstGeom prst="right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A8FDACB5-56C9-9D4E-8B3A-4B11E82B4675}"/>
                </a:ext>
              </a:extLst>
            </p:cNvPr>
            <p:cNvSpPr/>
            <p:nvPr/>
          </p:nvSpPr>
          <p:spPr>
            <a:xfrm>
              <a:off x="18985342" y="13468446"/>
              <a:ext cx="830317" cy="262759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27B80E-0AED-6142-87C0-F5938852F8CD}"/>
                </a:ext>
              </a:extLst>
            </p:cNvPr>
            <p:cNvSpPr txBox="1"/>
            <p:nvPr/>
          </p:nvSpPr>
          <p:spPr>
            <a:xfrm>
              <a:off x="16997070" y="13345186"/>
              <a:ext cx="19979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Historical Data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4F8F170-3075-BB45-A798-4060BE267C94}"/>
              </a:ext>
            </a:extLst>
          </p:cNvPr>
          <p:cNvGrpSpPr/>
          <p:nvPr/>
        </p:nvGrpSpPr>
        <p:grpSpPr>
          <a:xfrm>
            <a:off x="19445701" y="26078421"/>
            <a:ext cx="7304372" cy="5276588"/>
            <a:chOff x="17767689" y="22804944"/>
            <a:chExt cx="7304372" cy="52765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39AF2AE-85B2-A746-A890-8E37FF17248D}"/>
                </a:ext>
              </a:extLst>
            </p:cNvPr>
            <p:cNvGrpSpPr/>
            <p:nvPr/>
          </p:nvGrpSpPr>
          <p:grpSpPr>
            <a:xfrm>
              <a:off x="17767689" y="22804944"/>
              <a:ext cx="7304372" cy="5276588"/>
              <a:chOff x="17999257" y="22674790"/>
              <a:chExt cx="7304372" cy="5276588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97891A4-3CAE-0347-8CC6-1CBB6181DC52}"/>
                  </a:ext>
                </a:extLst>
              </p:cNvPr>
              <p:cNvGrpSpPr/>
              <p:nvPr/>
            </p:nvGrpSpPr>
            <p:grpSpPr>
              <a:xfrm>
                <a:off x="17999257" y="22674790"/>
                <a:ext cx="7304372" cy="5276588"/>
                <a:chOff x="33494532" y="2181447"/>
                <a:chExt cx="7304372" cy="5276588"/>
              </a:xfrm>
            </p:grpSpPr>
            <p:sp>
              <p:nvSpPr>
                <p:cNvPr id="105" name="Alternate Process 104">
                  <a:extLst>
                    <a:ext uri="{FF2B5EF4-FFF2-40B4-BE49-F238E27FC236}">
                      <a16:creationId xmlns:a16="http://schemas.microsoft.com/office/drawing/2014/main" id="{59FD91E5-B7F4-2342-A88A-E2980B77C579}"/>
                    </a:ext>
                  </a:extLst>
                </p:cNvPr>
                <p:cNvSpPr/>
                <p:nvPr/>
              </p:nvSpPr>
              <p:spPr>
                <a:xfrm>
                  <a:off x="33580001" y="2181447"/>
                  <a:ext cx="1701062" cy="447627"/>
                </a:xfrm>
                <a:prstGeom prst="flowChartAlternateProcess">
                  <a:avLst/>
                </a:prstGeom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/>
                    <a:t>Input Data</a:t>
                  </a:r>
                </a:p>
              </p:txBody>
            </p:sp>
            <p:sp>
              <p:nvSpPr>
                <p:cNvPr id="106" name="Decision 105">
                  <a:extLst>
                    <a:ext uri="{FF2B5EF4-FFF2-40B4-BE49-F238E27FC236}">
                      <a16:creationId xmlns:a16="http://schemas.microsoft.com/office/drawing/2014/main" id="{42D3C15A-8AA1-4146-A37D-E6DDFAE8AEB4}"/>
                    </a:ext>
                  </a:extLst>
                </p:cNvPr>
                <p:cNvSpPr/>
                <p:nvPr/>
              </p:nvSpPr>
              <p:spPr>
                <a:xfrm>
                  <a:off x="33494532" y="3060199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Normal Glucose?</a:t>
                  </a:r>
                </a:p>
              </p:txBody>
            </p:sp>
            <p:sp>
              <p:nvSpPr>
                <p:cNvPr id="107" name="Decision 106">
                  <a:extLst>
                    <a:ext uri="{FF2B5EF4-FFF2-40B4-BE49-F238E27FC236}">
                      <a16:creationId xmlns:a16="http://schemas.microsoft.com/office/drawing/2014/main" id="{C37F1696-E1F7-E549-A010-AD5CCFFFFFA6}"/>
                    </a:ext>
                  </a:extLst>
                </p:cNvPr>
                <p:cNvSpPr/>
                <p:nvPr/>
              </p:nvSpPr>
              <p:spPr>
                <a:xfrm>
                  <a:off x="33494532" y="4679695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Factors Available?</a:t>
                  </a:r>
                </a:p>
              </p:txBody>
            </p:sp>
            <p:sp>
              <p:nvSpPr>
                <p:cNvPr id="108" name="Process 107">
                  <a:extLst>
                    <a:ext uri="{FF2B5EF4-FFF2-40B4-BE49-F238E27FC236}">
                      <a16:creationId xmlns:a16="http://schemas.microsoft.com/office/drawing/2014/main" id="{74975534-CE06-714B-887A-A5C0E698C748}"/>
                    </a:ext>
                  </a:extLst>
                </p:cNvPr>
                <p:cNvSpPr/>
                <p:nvPr/>
              </p:nvSpPr>
              <p:spPr>
                <a:xfrm>
                  <a:off x="33494532" y="6369885"/>
                  <a:ext cx="1872000" cy="107999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Find correlation between factors and rank them</a:t>
                  </a:r>
                </a:p>
              </p:txBody>
            </p:sp>
            <p:sp>
              <p:nvSpPr>
                <p:cNvPr id="109" name="Decision 108">
                  <a:extLst>
                    <a:ext uri="{FF2B5EF4-FFF2-40B4-BE49-F238E27FC236}">
                      <a16:creationId xmlns:a16="http://schemas.microsoft.com/office/drawing/2014/main" id="{FD95CD57-0A4D-B449-855E-49830ABEAA33}"/>
                    </a:ext>
                  </a:extLst>
                </p:cNvPr>
                <p:cNvSpPr/>
                <p:nvPr/>
              </p:nvSpPr>
              <p:spPr>
                <a:xfrm>
                  <a:off x="36210718" y="3055826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Available Factors OK?</a:t>
                  </a:r>
                </a:p>
              </p:txBody>
            </p:sp>
            <p:sp>
              <p:nvSpPr>
                <p:cNvPr id="110" name="Process 109">
                  <a:extLst>
                    <a:ext uri="{FF2B5EF4-FFF2-40B4-BE49-F238E27FC236}">
                      <a16:creationId xmlns:a16="http://schemas.microsoft.com/office/drawing/2014/main" id="{9726A560-5144-C146-9565-200356AF3989}"/>
                    </a:ext>
                  </a:extLst>
                </p:cNvPr>
                <p:cNvSpPr/>
                <p:nvPr/>
              </p:nvSpPr>
              <p:spPr>
                <a:xfrm>
                  <a:off x="38926904" y="3055826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Encouraging Message</a:t>
                  </a:r>
                </a:p>
              </p:txBody>
            </p:sp>
            <p:sp>
              <p:nvSpPr>
                <p:cNvPr id="111" name="Process 110">
                  <a:extLst>
                    <a:ext uri="{FF2B5EF4-FFF2-40B4-BE49-F238E27FC236}">
                      <a16:creationId xmlns:a16="http://schemas.microsoft.com/office/drawing/2014/main" id="{BE45D82D-21BD-5A45-A4C8-DAF0C8B483CB}"/>
                    </a:ext>
                  </a:extLst>
                </p:cNvPr>
                <p:cNvSpPr/>
                <p:nvPr/>
              </p:nvSpPr>
              <p:spPr>
                <a:xfrm>
                  <a:off x="38926904" y="4712416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Check which factor needs to be addressed</a:t>
                  </a:r>
                </a:p>
              </p:txBody>
            </p:sp>
            <p:sp>
              <p:nvSpPr>
                <p:cNvPr id="112" name="Process 111">
                  <a:extLst>
                    <a:ext uri="{FF2B5EF4-FFF2-40B4-BE49-F238E27FC236}">
                      <a16:creationId xmlns:a16="http://schemas.microsoft.com/office/drawing/2014/main" id="{4992416D-DACD-8440-B643-B7D8DB369ECA}"/>
                    </a:ext>
                  </a:extLst>
                </p:cNvPr>
                <p:cNvSpPr/>
                <p:nvPr/>
              </p:nvSpPr>
              <p:spPr>
                <a:xfrm>
                  <a:off x="36210718" y="4672208"/>
                  <a:ext cx="1872000" cy="1076668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Prompt user to input more data (optional)</a:t>
                  </a:r>
                </a:p>
              </p:txBody>
            </p:sp>
            <p:sp>
              <p:nvSpPr>
                <p:cNvPr id="113" name="Process 112">
                  <a:extLst>
                    <a:ext uri="{FF2B5EF4-FFF2-40B4-BE49-F238E27FC236}">
                      <a16:creationId xmlns:a16="http://schemas.microsoft.com/office/drawing/2014/main" id="{5B482292-98DD-4B49-94FD-8E0B8998B30F}"/>
                    </a:ext>
                  </a:extLst>
                </p:cNvPr>
                <p:cNvSpPr/>
                <p:nvPr/>
              </p:nvSpPr>
              <p:spPr>
                <a:xfrm>
                  <a:off x="36210718" y="6378036"/>
                  <a:ext cx="1872000" cy="107999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Check if glucose is too low or high</a:t>
                  </a:r>
                </a:p>
              </p:txBody>
            </p:sp>
            <p:sp>
              <p:nvSpPr>
                <p:cNvPr id="114" name="Process 113">
                  <a:extLst>
                    <a:ext uri="{FF2B5EF4-FFF2-40B4-BE49-F238E27FC236}">
                      <a16:creationId xmlns:a16="http://schemas.microsoft.com/office/drawing/2014/main" id="{AE55AA45-6CE1-764A-BBEF-CED073DAE271}"/>
                    </a:ext>
                  </a:extLst>
                </p:cNvPr>
                <p:cNvSpPr/>
                <p:nvPr/>
              </p:nvSpPr>
              <p:spPr>
                <a:xfrm>
                  <a:off x="38926904" y="6372745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/>
                    <a:t>Generate a</a:t>
                  </a:r>
                </a:p>
                <a:p>
                  <a:pPr algn="ctr"/>
                  <a:r>
                    <a:rPr lang="en-US" sz="1800" b="1"/>
                    <a:t>Recommendation</a:t>
                  </a: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786C3684-410D-FE49-888A-C78933EEDBD1}"/>
                    </a:ext>
                  </a:extLst>
                </p:cNvPr>
                <p:cNvCxnSpPr>
                  <a:cxnSpLocks/>
                  <a:stCxn id="106" idx="2"/>
                  <a:endCxn id="107" idx="0"/>
                </p:cNvCxnSpPr>
                <p:nvPr/>
              </p:nvCxnSpPr>
              <p:spPr>
                <a:xfrm>
                  <a:off x="34430532" y="4140199"/>
                  <a:ext cx="0" cy="53949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CB254697-7ABA-A24C-9B30-16226D70346F}"/>
                    </a:ext>
                  </a:extLst>
                </p:cNvPr>
                <p:cNvCxnSpPr>
                  <a:cxnSpLocks/>
                  <a:stCxn id="107" idx="2"/>
                  <a:endCxn id="108" idx="0"/>
                </p:cNvCxnSpPr>
                <p:nvPr/>
              </p:nvCxnSpPr>
              <p:spPr>
                <a:xfrm>
                  <a:off x="34430532" y="5759695"/>
                  <a:ext cx="0" cy="61019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F73C1A5-8323-D54D-9A3A-43BD0F54440A}"/>
                    </a:ext>
                  </a:extLst>
                </p:cNvPr>
                <p:cNvCxnSpPr>
                  <a:cxnSpLocks/>
                  <a:stCxn id="108" idx="3"/>
                  <a:endCxn id="113" idx="1"/>
                </p:cNvCxnSpPr>
                <p:nvPr/>
              </p:nvCxnSpPr>
              <p:spPr>
                <a:xfrm>
                  <a:off x="35366532" y="6909885"/>
                  <a:ext cx="844186" cy="81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4396AB0E-00DF-CD42-82E1-D310B021073C}"/>
                    </a:ext>
                  </a:extLst>
                </p:cNvPr>
                <p:cNvCxnSpPr>
                  <a:cxnSpLocks/>
                  <a:stCxn id="107" idx="3"/>
                  <a:endCxn id="112" idx="1"/>
                </p:cNvCxnSpPr>
                <p:nvPr/>
              </p:nvCxnSpPr>
              <p:spPr>
                <a:xfrm flipV="1">
                  <a:off x="35366532" y="5210542"/>
                  <a:ext cx="844186" cy="91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5FB1C29E-1AE9-EE45-AF1F-31F9B5DAF868}"/>
                    </a:ext>
                  </a:extLst>
                </p:cNvPr>
                <p:cNvCxnSpPr>
                  <a:cxnSpLocks/>
                  <a:stCxn id="106" idx="3"/>
                  <a:endCxn id="109" idx="1"/>
                </p:cNvCxnSpPr>
                <p:nvPr/>
              </p:nvCxnSpPr>
              <p:spPr>
                <a:xfrm flipV="1">
                  <a:off x="35366532" y="3595826"/>
                  <a:ext cx="844186" cy="437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DD458572-D12E-094B-A307-1652A66F7CF7}"/>
                    </a:ext>
                  </a:extLst>
                </p:cNvPr>
                <p:cNvCxnSpPr>
                  <a:cxnSpLocks/>
                  <a:stCxn id="105" idx="2"/>
                  <a:endCxn id="106" idx="0"/>
                </p:cNvCxnSpPr>
                <p:nvPr/>
              </p:nvCxnSpPr>
              <p:spPr>
                <a:xfrm>
                  <a:off x="34430532" y="2629074"/>
                  <a:ext cx="0" cy="43112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E361EDBD-A6BD-C442-B88C-A91E19727BFB}"/>
                    </a:ext>
                  </a:extLst>
                </p:cNvPr>
                <p:cNvCxnSpPr>
                  <a:cxnSpLocks/>
                  <a:stCxn id="109" idx="3"/>
                  <a:endCxn id="110" idx="1"/>
                </p:cNvCxnSpPr>
                <p:nvPr/>
              </p:nvCxnSpPr>
              <p:spPr>
                <a:xfrm>
                  <a:off x="38082718" y="3595826"/>
                  <a:ext cx="844186" cy="264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Elbow Connector 121">
                  <a:extLst>
                    <a:ext uri="{FF2B5EF4-FFF2-40B4-BE49-F238E27FC236}">
                      <a16:creationId xmlns:a16="http://schemas.microsoft.com/office/drawing/2014/main" id="{9CEBE376-812F-CE40-97E9-A0D2C211F5CF}"/>
                    </a:ext>
                  </a:extLst>
                </p:cNvPr>
                <p:cNvCxnSpPr>
                  <a:stCxn id="109" idx="2"/>
                  <a:endCxn id="111" idx="0"/>
                </p:cNvCxnSpPr>
                <p:nvPr/>
              </p:nvCxnSpPr>
              <p:spPr>
                <a:xfrm rot="16200000" flipH="1">
                  <a:off x="38216516" y="3066028"/>
                  <a:ext cx="576590" cy="2716186"/>
                </a:xfrm>
                <a:prstGeom prst="bentConnector3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F6BC9389-259A-CB48-8EF8-C1106BE50B45}"/>
                    </a:ext>
                  </a:extLst>
                </p:cNvPr>
                <p:cNvCxnSpPr>
                  <a:cxnSpLocks/>
                  <a:stCxn id="112" idx="2"/>
                  <a:endCxn id="113" idx="0"/>
                </p:cNvCxnSpPr>
                <p:nvPr/>
              </p:nvCxnSpPr>
              <p:spPr>
                <a:xfrm>
                  <a:off x="37146718" y="5748876"/>
                  <a:ext cx="0" cy="62916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A9A12C9-EC51-A449-8C66-7619EA6335E3}"/>
                    </a:ext>
                  </a:extLst>
                </p:cNvPr>
                <p:cNvCxnSpPr>
                  <a:cxnSpLocks/>
                  <a:stCxn id="111" idx="2"/>
                  <a:endCxn id="114" idx="0"/>
                </p:cNvCxnSpPr>
                <p:nvPr/>
              </p:nvCxnSpPr>
              <p:spPr>
                <a:xfrm>
                  <a:off x="39862904" y="5797705"/>
                  <a:ext cx="0" cy="5750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77C40D81-4F7D-9442-94E1-DAF11FC9D48C}"/>
                    </a:ext>
                  </a:extLst>
                </p:cNvPr>
                <p:cNvCxnSpPr>
                  <a:cxnSpLocks/>
                  <a:stCxn id="113" idx="3"/>
                  <a:endCxn id="114" idx="1"/>
                </p:cNvCxnSpPr>
                <p:nvPr/>
              </p:nvCxnSpPr>
              <p:spPr>
                <a:xfrm flipV="1">
                  <a:off x="38082718" y="6915390"/>
                  <a:ext cx="844186" cy="264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778252-2724-3B46-9AC4-0FC953A2A229}"/>
                  </a:ext>
                </a:extLst>
              </p:cNvPr>
              <p:cNvSpPr txBox="1"/>
              <p:nvPr/>
            </p:nvSpPr>
            <p:spPr>
              <a:xfrm>
                <a:off x="20085707" y="23829936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36BCBA9-48AC-EF48-9D56-FC978B050014}"/>
                  </a:ext>
                </a:extLst>
              </p:cNvPr>
              <p:cNvSpPr txBox="1"/>
              <p:nvPr/>
            </p:nvSpPr>
            <p:spPr>
              <a:xfrm>
                <a:off x="18999845" y="26402300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E55A677-273D-D640-8C94-C34449EC6519}"/>
                  </a:ext>
                </a:extLst>
              </p:cNvPr>
              <p:cNvSpPr txBox="1"/>
              <p:nvPr/>
            </p:nvSpPr>
            <p:spPr>
              <a:xfrm>
                <a:off x="22794314" y="23830786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7D2883B-3BFB-2846-B686-152D46777C49}"/>
                  </a:ext>
                </a:extLst>
              </p:cNvPr>
              <p:cNvSpPr txBox="1"/>
              <p:nvPr/>
            </p:nvSpPr>
            <p:spPr>
              <a:xfrm>
                <a:off x="22794314" y="24657069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44DFCF9-6442-3E46-A878-6AE18A84CA16}"/>
                  </a:ext>
                </a:extLst>
              </p:cNvPr>
              <p:cNvSpPr txBox="1"/>
              <p:nvPr/>
            </p:nvSpPr>
            <p:spPr>
              <a:xfrm>
                <a:off x="20085707" y="25456491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1D5A4F6-64D7-1E48-9034-BF3F56C045FA}"/>
                  </a:ext>
                </a:extLst>
              </p:cNvPr>
              <p:cNvSpPr txBox="1"/>
              <p:nvPr/>
            </p:nvSpPr>
            <p:spPr>
              <a:xfrm>
                <a:off x="19000408" y="24745499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</p:grp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0B79CDFB-EBB8-7D4A-8047-B9F7EBF6D1B7}"/>
                </a:ext>
              </a:extLst>
            </p:cNvPr>
            <p:cNvSpPr/>
            <p:nvPr/>
          </p:nvSpPr>
          <p:spPr>
            <a:xfrm>
              <a:off x="20392417" y="22807936"/>
              <a:ext cx="4679644" cy="5396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ysClr val="windowText" lastClr="000000"/>
                  </a:solidFill>
                </a:rPr>
                <a:t>Recommendation Algorithm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62E578-8D05-8743-B087-45CBDBC990DD}"/>
              </a:ext>
            </a:extLst>
          </p:cNvPr>
          <p:cNvSpPr txBox="1"/>
          <p:nvPr/>
        </p:nvSpPr>
        <p:spPr>
          <a:xfrm>
            <a:off x="1219449" y="22440339"/>
            <a:ext cx="5970433" cy="503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Goals and Requirements: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Generate recommendations based on user input and historical data</a:t>
            </a:r>
          </a:p>
          <a:p>
            <a:pPr marL="1125538" lvl="1" indent="-550863">
              <a:lnSpc>
                <a:spcPts val="406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Generate recommendations when only glucose is available</a:t>
            </a:r>
          </a:p>
          <a:p>
            <a:pPr marL="1125538" lvl="1" indent="-550863">
              <a:lnSpc>
                <a:spcPts val="406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Generate recommendations when other factors available</a:t>
            </a:r>
          </a:p>
          <a:p>
            <a:pPr marL="1125538" lvl="1" indent="-550863">
              <a:lnSpc>
                <a:spcPts val="4060"/>
              </a:lnSpc>
              <a:buFont typeface="Courier New" panose="02070309020205020404" pitchFamily="49" charset="0"/>
              <a:buChar char="o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Individualize recommendations when historical data is available</a:t>
            </a:r>
          </a:p>
          <a:p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B066D-A255-9346-A853-4A97F6187D2F}"/>
              </a:ext>
            </a:extLst>
          </p:cNvPr>
          <p:cNvSpPr txBox="1"/>
          <p:nvPr/>
        </p:nvSpPr>
        <p:spPr>
          <a:xfrm>
            <a:off x="1273369" y="27253237"/>
            <a:ext cx="8632698" cy="265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Weighted Factors Analysis: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Finds factor correlations based on historical data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Factors are ranked for more accurate and individualized recommendations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7B96450C-2DA9-C942-B302-5FBD1A4E7C4B}"/>
              </a:ext>
            </a:extLst>
          </p:cNvPr>
          <p:cNvSpPr txBox="1">
            <a:spLocks/>
          </p:cNvSpPr>
          <p:nvPr/>
        </p:nvSpPr>
        <p:spPr>
          <a:xfrm>
            <a:off x="29003756" y="8711597"/>
            <a:ext cx="12790023" cy="146016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600" b="1">
                <a:latin typeface="Arial" panose="020B0604020202020204" pitchFamily="34" charset="0"/>
                <a:cs typeface="Arial" panose="020B0604020202020204" pitchFamily="34" charset="0"/>
              </a:rPr>
              <a:t>Data Generation: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Successfully generated glucose data for 128 days from 1 day’s data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C175DFF-6A32-BC4A-87EA-929DC6EDF03A}"/>
              </a:ext>
            </a:extLst>
          </p:cNvPr>
          <p:cNvSpPr txBox="1"/>
          <p:nvPr/>
        </p:nvSpPr>
        <p:spPr>
          <a:xfrm>
            <a:off x="10051049" y="27250474"/>
            <a:ext cx="8712723" cy="2134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Single-Factor Analysis: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Uses glucose data to output a recommendation.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Additional factors may be entered by the user to receive more specific recommendations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736D6F9-E97D-3640-93AD-0A67D9721566}"/>
              </a:ext>
            </a:extLst>
          </p:cNvPr>
          <p:cNvSpPr txBox="1"/>
          <p:nvPr/>
        </p:nvSpPr>
        <p:spPr>
          <a:xfrm>
            <a:off x="1266329" y="29422445"/>
            <a:ext cx="8632698" cy="265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Spearman Correlation Coefficient: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Determines degree of relationship between variable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Advantage over Pearson’s R: No assumption on data normality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4170BBE-B966-6E4E-9688-6F19EFEDAC31}"/>
              </a:ext>
            </a:extLst>
          </p:cNvPr>
          <p:cNvSpPr txBox="1"/>
          <p:nvPr/>
        </p:nvSpPr>
        <p:spPr>
          <a:xfrm>
            <a:off x="10066179" y="29544393"/>
            <a:ext cx="8712723" cy="2134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Advantages of this Architecture: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Highly modularized: each component works independently and can easily be changed to adapt to requirements.</a:t>
            </a:r>
          </a:p>
          <a:p>
            <a:pPr marL="457200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Flexibility: recommendations generated based on input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51542-F13F-7D4B-8523-B9D7F66E2981}"/>
              </a:ext>
            </a:extLst>
          </p:cNvPr>
          <p:cNvSpPr txBox="1"/>
          <p:nvPr/>
        </p:nvSpPr>
        <p:spPr>
          <a:xfrm>
            <a:off x="29012564" y="14381679"/>
            <a:ext cx="8242435" cy="601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600" b="1">
                <a:latin typeface="Arial" panose="020B0604020202020204" pitchFamily="34" charset="0"/>
                <a:cs typeface="Arial" panose="020B0604020202020204" pitchFamily="34" charset="0"/>
              </a:rPr>
              <a:t>Recommendations Engine:</a:t>
            </a:r>
          </a:p>
          <a:p>
            <a:pPr marL="779462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A flexible, modular engine capable of providing recommendations when: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Only glucose is available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Glucose data as well as other current factors are available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Historical data is available resulting in the most accurate recommendations using weighted and ranked factors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CA" sz="2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521A30-9F44-804E-AD00-7718389A62FB}"/>
              </a:ext>
            </a:extLst>
          </p:cNvPr>
          <p:cNvGrpSpPr/>
          <p:nvPr/>
        </p:nvGrpSpPr>
        <p:grpSpPr>
          <a:xfrm>
            <a:off x="37320842" y="14982451"/>
            <a:ext cx="4999751" cy="4244834"/>
            <a:chOff x="37320842" y="14861429"/>
            <a:chExt cx="4999751" cy="424483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740C0E-FC5D-7843-B7D7-F3FB36111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3" t="1593" r="12208" b="8469"/>
            <a:stretch/>
          </p:blipFill>
          <p:spPr>
            <a:xfrm>
              <a:off x="37703002" y="15244482"/>
              <a:ext cx="4524126" cy="3861781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F108094-AB97-E14C-8410-EF770BAD234A}"/>
                </a:ext>
              </a:extLst>
            </p:cNvPr>
            <p:cNvSpPr txBox="1"/>
            <p:nvPr/>
          </p:nvSpPr>
          <p:spPr>
            <a:xfrm>
              <a:off x="37587161" y="18555505"/>
              <a:ext cx="51104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Diet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B5C21C8-8ED4-0D4E-8174-D1873B856D8C}"/>
                </a:ext>
              </a:extLst>
            </p:cNvPr>
            <p:cNvSpPr txBox="1"/>
            <p:nvPr/>
          </p:nvSpPr>
          <p:spPr>
            <a:xfrm>
              <a:off x="37320842" y="17906711"/>
              <a:ext cx="777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Exercise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712C3CA-9F36-394E-8956-3F78639E1D30}"/>
                </a:ext>
              </a:extLst>
            </p:cNvPr>
            <p:cNvSpPr txBox="1"/>
            <p:nvPr/>
          </p:nvSpPr>
          <p:spPr>
            <a:xfrm>
              <a:off x="37472233" y="17239749"/>
              <a:ext cx="6259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Stress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004B24F-04C0-A948-87F0-E8801464C355}"/>
                </a:ext>
              </a:extLst>
            </p:cNvPr>
            <p:cNvSpPr txBox="1"/>
            <p:nvPr/>
          </p:nvSpPr>
          <p:spPr>
            <a:xfrm>
              <a:off x="37479291" y="16574634"/>
              <a:ext cx="6259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Sleep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7739538-0A1C-244B-A6C0-5BA86A3A5DEE}"/>
                </a:ext>
              </a:extLst>
            </p:cNvPr>
            <p:cNvSpPr txBox="1"/>
            <p:nvPr/>
          </p:nvSpPr>
          <p:spPr>
            <a:xfrm>
              <a:off x="37320842" y="15913847"/>
              <a:ext cx="777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/>
                <a:t>Glucose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36319B4-20B6-E94E-B485-00E0D4EB6DB1}"/>
                </a:ext>
              </a:extLst>
            </p:cNvPr>
            <p:cNvSpPr txBox="1"/>
            <p:nvPr/>
          </p:nvSpPr>
          <p:spPr>
            <a:xfrm rot="16200000">
              <a:off x="38090915" y="15142738"/>
              <a:ext cx="777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/>
                <a:t>Glucose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555A84A-AAC1-454B-AC4E-AF6326207383}"/>
                </a:ext>
              </a:extLst>
            </p:cNvPr>
            <p:cNvSpPr txBox="1"/>
            <p:nvPr/>
          </p:nvSpPr>
          <p:spPr>
            <a:xfrm rot="16200000">
              <a:off x="38829425" y="15212378"/>
              <a:ext cx="6259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/>
                <a:t>Sleep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9E41FE3-BC1E-ED43-8BA6-9E783E7346A7}"/>
                </a:ext>
              </a:extLst>
            </p:cNvPr>
            <p:cNvSpPr txBox="1"/>
            <p:nvPr/>
          </p:nvSpPr>
          <p:spPr>
            <a:xfrm rot="16200000">
              <a:off x="39495077" y="15222150"/>
              <a:ext cx="6259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/>
                <a:t>Stress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FF37DBE-3286-DD49-8530-177B5AFB540C}"/>
                </a:ext>
              </a:extLst>
            </p:cNvPr>
            <p:cNvSpPr txBox="1"/>
            <p:nvPr/>
          </p:nvSpPr>
          <p:spPr>
            <a:xfrm rot="16200000">
              <a:off x="40078978" y="15142387"/>
              <a:ext cx="777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/>
                <a:t>Exercise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A7D8A64-7632-BF44-8546-4AAF3419630C}"/>
                </a:ext>
              </a:extLst>
            </p:cNvPr>
            <p:cNvSpPr txBox="1"/>
            <p:nvPr/>
          </p:nvSpPr>
          <p:spPr>
            <a:xfrm rot="16200000">
              <a:off x="40868895" y="15275233"/>
              <a:ext cx="51104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/>
                <a:t>Diet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3613B13-EBEB-AD47-B877-0782B2A12893}"/>
                </a:ext>
              </a:extLst>
            </p:cNvPr>
            <p:cNvSpPr txBox="1"/>
            <p:nvPr/>
          </p:nvSpPr>
          <p:spPr>
            <a:xfrm>
              <a:off x="41893201" y="15578134"/>
              <a:ext cx="337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EF78481-6E07-5B44-A002-EAEE5DEED904}"/>
                </a:ext>
              </a:extLst>
            </p:cNvPr>
            <p:cNvSpPr txBox="1"/>
            <p:nvPr/>
          </p:nvSpPr>
          <p:spPr>
            <a:xfrm>
              <a:off x="41889704" y="17238391"/>
              <a:ext cx="337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0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F4A924C-F170-084B-A497-6AA2C65C8F7C}"/>
                </a:ext>
              </a:extLst>
            </p:cNvPr>
            <p:cNvSpPr txBox="1"/>
            <p:nvPr/>
          </p:nvSpPr>
          <p:spPr>
            <a:xfrm>
              <a:off x="41889704" y="18885133"/>
              <a:ext cx="337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-1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E54C73F-9F2B-A345-9DF5-C8ABBCC7D24B}"/>
                </a:ext>
              </a:extLst>
            </p:cNvPr>
            <p:cNvSpPr txBox="1"/>
            <p:nvPr/>
          </p:nvSpPr>
          <p:spPr>
            <a:xfrm>
              <a:off x="41895760" y="15992924"/>
              <a:ext cx="3313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0.75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8268CE3-D6A2-8747-89CD-62C61D34276B}"/>
                </a:ext>
              </a:extLst>
            </p:cNvPr>
            <p:cNvSpPr txBox="1"/>
            <p:nvPr/>
          </p:nvSpPr>
          <p:spPr>
            <a:xfrm>
              <a:off x="41895760" y="16403640"/>
              <a:ext cx="3313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0.50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EF348E9-A9C4-2048-AA20-258CB11704B6}"/>
                </a:ext>
              </a:extLst>
            </p:cNvPr>
            <p:cNvSpPr txBox="1"/>
            <p:nvPr/>
          </p:nvSpPr>
          <p:spPr>
            <a:xfrm>
              <a:off x="41895760" y="16822454"/>
              <a:ext cx="3313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0.25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79C4589-CA73-7146-ACA4-E36ED6FD22F0}"/>
                </a:ext>
              </a:extLst>
            </p:cNvPr>
            <p:cNvSpPr txBox="1"/>
            <p:nvPr/>
          </p:nvSpPr>
          <p:spPr>
            <a:xfrm>
              <a:off x="41895760" y="17638021"/>
              <a:ext cx="41794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-0.25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CE82B49-F72A-2243-A656-70BA4F220A08}"/>
                </a:ext>
              </a:extLst>
            </p:cNvPr>
            <p:cNvSpPr txBox="1"/>
            <p:nvPr/>
          </p:nvSpPr>
          <p:spPr>
            <a:xfrm>
              <a:off x="41897689" y="18049763"/>
              <a:ext cx="41794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-0.50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A229661-CD9F-F640-AD52-15366984BF08}"/>
                </a:ext>
              </a:extLst>
            </p:cNvPr>
            <p:cNvSpPr txBox="1"/>
            <p:nvPr/>
          </p:nvSpPr>
          <p:spPr>
            <a:xfrm>
              <a:off x="41902645" y="18463489"/>
              <a:ext cx="41794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/>
                <a:t>-0.75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662F800-EAFC-B94A-B85D-7CCCFB4B517A}"/>
              </a:ext>
            </a:extLst>
          </p:cNvPr>
          <p:cNvSpPr txBox="1"/>
          <p:nvPr/>
        </p:nvSpPr>
        <p:spPr>
          <a:xfrm>
            <a:off x="29003755" y="10339529"/>
            <a:ext cx="13223373" cy="3619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600" b="1">
                <a:latin typeface="Arial" panose="020B0604020202020204" pitchFamily="34" charset="0"/>
                <a:cs typeface="Arial" panose="020B0604020202020204" pitchFamily="34" charset="0"/>
              </a:rPr>
              <a:t>Prediction Engine:</a:t>
            </a:r>
          </a:p>
          <a:p>
            <a:pPr marL="593725" indent="-30797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Short-term prediction: glucose level predicted from input glucose for the next hour</a:t>
            </a:r>
          </a:p>
          <a:p>
            <a:pPr marL="593725" indent="-30797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Long-term prediction: generated based on time-series analysis by generating training sets and testing sets based on sleep, diet, exercise, and stress.</a:t>
            </a:r>
          </a:p>
          <a:p>
            <a:pPr marL="1085850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600">
                <a:latin typeface="Arial" panose="020B0604020202020204" pitchFamily="34" charset="0"/>
                <a:cs typeface="Arial" panose="020B0604020202020204" pitchFamily="34" charset="0"/>
              </a:rPr>
              <a:t>Trains neural network to learn the behaviour of the signal over long periods with respect to the factors.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B855107D-61BC-8C43-8AE2-3D6DB0892FC0}"/>
              </a:ext>
            </a:extLst>
          </p:cNvPr>
          <p:cNvSpPr txBox="1">
            <a:spLocks/>
          </p:cNvSpPr>
          <p:nvPr/>
        </p:nvSpPr>
        <p:spPr>
          <a:xfrm>
            <a:off x="28498879" y="21509347"/>
            <a:ext cx="6287650" cy="41720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Patient Benefits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Assist diabetic patients to interactively manage their glucose levels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Receive comprehensive health recommendations through advanced correlations of daily routines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Harness smart Internet of Things devices for accurately input health data 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D8C210FD-BAF6-F84D-BF7C-0DD1A8710123}"/>
              </a:ext>
            </a:extLst>
          </p:cNvPr>
          <p:cNvSpPr txBox="1">
            <a:spLocks/>
          </p:cNvSpPr>
          <p:nvPr/>
        </p:nvSpPr>
        <p:spPr>
          <a:xfrm>
            <a:off x="37075252" y="21473878"/>
            <a:ext cx="5630597" cy="445945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Research Benefits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Improvement in prediction patterns and improved recommendations thanks to neural networks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Identify correlation patterns between glucose levels, sleep, stress, exercise, and diet to assist in further biomedical research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171E380-FC25-3F4A-A4E7-0DD2BBEB9D8D}"/>
              </a:ext>
            </a:extLst>
          </p:cNvPr>
          <p:cNvSpPr txBox="1">
            <a:spLocks/>
          </p:cNvSpPr>
          <p:nvPr/>
        </p:nvSpPr>
        <p:spPr>
          <a:xfrm>
            <a:off x="28331159" y="27889200"/>
            <a:ext cx="6279760" cy="41720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Refine neural network models with improved correlation datasets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Improved recommendations engine to base recommendations on enhanced parallel correlations among multiple data sources</a:t>
            </a:r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20FC6F18-2FA8-CB42-8933-5B26A8604C13}"/>
              </a:ext>
            </a:extLst>
          </p:cNvPr>
          <p:cNvSpPr txBox="1">
            <a:spLocks/>
          </p:cNvSpPr>
          <p:nvPr/>
        </p:nvSpPr>
        <p:spPr>
          <a:xfrm>
            <a:off x="38171301" y="27659246"/>
            <a:ext cx="4592712" cy="1905486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Integrating with native OS-based health APIs for improved data input accuracy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Formulate a larger correlated dataset for future research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03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indoor, controller, remote, electronics&#10;&#10;Description automatically generated">
            <a:extLst>
              <a:ext uri="{FF2B5EF4-FFF2-40B4-BE49-F238E27FC236}">
                <a16:creationId xmlns:a16="http://schemas.microsoft.com/office/drawing/2014/main" id="{35447793-3443-684D-9963-F4064E92BA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339" y="26782580"/>
            <a:ext cx="2692489" cy="2692489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E5C449E4-F2A0-43B2-89D1-3080D0654EC2}"/>
              </a:ext>
            </a:extLst>
          </p:cNvPr>
          <p:cNvGrpSpPr/>
          <p:nvPr/>
        </p:nvGrpSpPr>
        <p:grpSpPr>
          <a:xfrm>
            <a:off x="22124986" y="19148612"/>
            <a:ext cx="10935310" cy="12689699"/>
            <a:chOff x="838198" y="7305866"/>
            <a:chExt cx="13944603" cy="6943534"/>
          </a:xfrm>
        </p:grpSpPr>
        <p:sp>
          <p:nvSpPr>
            <p:cNvPr id="94" name="Round Same Side Corner Rectangle 207">
              <a:extLst>
                <a:ext uri="{FF2B5EF4-FFF2-40B4-BE49-F238E27FC236}">
                  <a16:creationId xmlns:a16="http://schemas.microsoft.com/office/drawing/2014/main" id="{CAE9D800-4070-49CC-902B-ADBF631382A4}"/>
                </a:ext>
              </a:extLst>
            </p:cNvPr>
            <p:cNvSpPr/>
            <p:nvPr/>
          </p:nvSpPr>
          <p:spPr>
            <a:xfrm>
              <a:off x="838202" y="7305866"/>
              <a:ext cx="13944599" cy="531858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 Same Side Corner Rectangle 208">
              <a:extLst>
                <a:ext uri="{FF2B5EF4-FFF2-40B4-BE49-F238E27FC236}">
                  <a16:creationId xmlns:a16="http://schemas.microsoft.com/office/drawing/2014/main" id="{287D046E-D77B-460A-A16F-E701C411E4C6}"/>
                </a:ext>
              </a:extLst>
            </p:cNvPr>
            <p:cNvSpPr/>
            <p:nvPr/>
          </p:nvSpPr>
          <p:spPr>
            <a:xfrm rot="10800000">
              <a:off x="838198" y="7830452"/>
              <a:ext cx="13944599" cy="6418948"/>
            </a:xfrm>
            <a:prstGeom prst="round2SameRect">
              <a:avLst>
                <a:gd name="adj1" fmla="val 6910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30387E5-173C-404B-A500-756C51595F10}"/>
                </a:ext>
              </a:extLst>
            </p:cNvPr>
            <p:cNvSpPr txBox="1"/>
            <p:nvPr/>
          </p:nvSpPr>
          <p:spPr>
            <a:xfrm>
              <a:off x="1606846" y="7366706"/>
              <a:ext cx="12420600" cy="4210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Recommendation Engine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0891C36-BBD3-8843-95A1-F3CE6A53AAE0}"/>
              </a:ext>
            </a:extLst>
          </p:cNvPr>
          <p:cNvGrpSpPr/>
          <p:nvPr/>
        </p:nvGrpSpPr>
        <p:grpSpPr>
          <a:xfrm>
            <a:off x="29823065" y="16226378"/>
            <a:ext cx="3184630" cy="2497056"/>
            <a:chOff x="36586995" y="28174897"/>
            <a:chExt cx="5771326" cy="336203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89582E1-08B2-D445-84A8-A921FABFB86C}"/>
                </a:ext>
              </a:extLst>
            </p:cNvPr>
            <p:cNvGrpSpPr/>
            <p:nvPr/>
          </p:nvGrpSpPr>
          <p:grpSpPr>
            <a:xfrm>
              <a:off x="36586995" y="28267956"/>
              <a:ext cx="5701840" cy="3268977"/>
              <a:chOff x="36586995" y="28267956"/>
              <a:chExt cx="5701840" cy="3268977"/>
            </a:xfrm>
          </p:grpSpPr>
          <p:pic>
            <p:nvPicPr>
              <p:cNvPr id="172" name="Picture 171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4E95E112-3CD0-AD40-91BB-6FFB253E4F9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86995" y="28267956"/>
                <a:ext cx="5701840" cy="3268977"/>
              </a:xfrm>
              <a:prstGeom prst="rect">
                <a:avLst/>
              </a:prstGeom>
            </p:spPr>
          </p:pic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B960D8A-37BD-F04D-89AC-0E0510916BBA}"/>
                  </a:ext>
                </a:extLst>
              </p:cNvPr>
              <p:cNvSpPr/>
              <p:nvPr/>
            </p:nvSpPr>
            <p:spPr>
              <a:xfrm>
                <a:off x="38324907" y="28333420"/>
                <a:ext cx="2732876" cy="830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A25DE01-8081-544F-A8E0-0D78A2C15259}"/>
                </a:ext>
              </a:extLst>
            </p:cNvPr>
            <p:cNvSpPr txBox="1"/>
            <p:nvPr/>
          </p:nvSpPr>
          <p:spPr>
            <a:xfrm>
              <a:off x="36859565" y="28174897"/>
              <a:ext cx="5498756" cy="576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American Typewriter" panose="02090604020004020304" pitchFamily="18" charset="77"/>
                  <a:cs typeface="Arial" panose="020B0604020202020204" pitchFamily="34" charset="0"/>
                </a:rPr>
                <a:t>Zoomed-in Synthetic Data of Diabetic Profile with Jogging Exercise</a:t>
              </a:r>
            </a:p>
          </p:txBody>
        </p:sp>
      </p:grpSp>
      <p:pic>
        <p:nvPicPr>
          <p:cNvPr id="105" name="Picture 10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E3DE68-8CE9-8541-BDFC-15932F9B8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979" y="8118236"/>
            <a:ext cx="4819139" cy="4664238"/>
          </a:xfrm>
          <a:prstGeom prst="rect">
            <a:avLst/>
          </a:prstGeom>
        </p:spPr>
      </p:pic>
      <p:sp>
        <p:nvSpPr>
          <p:cNvPr id="57" name="Block Arc 56"/>
          <p:cNvSpPr/>
          <p:nvPr/>
        </p:nvSpPr>
        <p:spPr>
          <a:xfrm rot="11995625">
            <a:off x="232285" y="29701963"/>
            <a:ext cx="2651129" cy="1828800"/>
          </a:xfrm>
          <a:prstGeom prst="blockArc">
            <a:avLst>
              <a:gd name="adj1" fmla="val 14616054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" y="1066800"/>
            <a:ext cx="42062400" cy="5486400"/>
          </a:xfrm>
          <a:prstGeom prst="roundRect">
            <a:avLst>
              <a:gd name="adj" fmla="val 3509"/>
            </a:avLst>
          </a:prstGeom>
          <a:solidFill>
            <a:schemeClr val="bg1"/>
          </a:solidFill>
          <a:ln w="139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58687" y="1673890"/>
            <a:ext cx="41148000" cy="432426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9000" b="1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DARE: Diabetes Analytics and Recommendation Engine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5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Leen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Lama Yassin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Kassab</a:t>
            </a:r>
            <a:r>
              <a:rPr kumimoji="0" lang="en-US" sz="65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Pooria Shafia, Joe Samuel, Mohamed </a:t>
            </a:r>
            <a:r>
              <a:rPr kumimoji="0" lang="en-US" sz="65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Hozayen</a:t>
            </a:r>
            <a:endParaRPr lang="en-US" sz="6000" b="1" i="0" u="none" strike="noStrike" cap="none" baseline="0">
              <a:latin typeface="Times New Roman"/>
              <a:cs typeface="Times New Roman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effectLst/>
                <a:latin typeface="Times New Roman" pitchFamily="18" charset="0"/>
              </a:rPr>
              <a:t>Carleton University, Ottawa, Ontario, Canada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Mohamed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Ibnkahla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,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Zied</a:t>
            </a:r>
            <a:r>
              <a:rPr kumimoji="0" lang="en-US" sz="6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6000" b="1" i="0" u="none" strike="noStrike" cap="none" normalizeH="0" baseline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Times New Roman" pitchFamily="18" charset="0"/>
              </a:rPr>
              <a:t>Bouida</a:t>
            </a:r>
            <a:endParaRPr lang="en-US" sz="600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914397" y="22080134"/>
            <a:ext cx="9545899" cy="9771473"/>
            <a:chOff x="838198" y="7010397"/>
            <a:chExt cx="13944603" cy="7165689"/>
          </a:xfrm>
        </p:grpSpPr>
        <p:sp>
          <p:nvSpPr>
            <p:cNvPr id="22" name="Round Same Side Corner Rectangle 21"/>
            <p:cNvSpPr/>
            <p:nvPr/>
          </p:nvSpPr>
          <p:spPr>
            <a:xfrm>
              <a:off x="838200" y="7010397"/>
              <a:ext cx="13944601" cy="676705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D883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0800000">
              <a:off x="838198" y="7687102"/>
              <a:ext cx="13944601" cy="6488984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599544" y="7060427"/>
              <a:ext cx="12420601" cy="5642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Competitors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0783889" y="6946195"/>
            <a:ext cx="10982324" cy="11812418"/>
            <a:chOff x="838201" y="7006838"/>
            <a:chExt cx="13944600" cy="7242562"/>
          </a:xfrm>
        </p:grpSpPr>
        <p:sp>
          <p:nvSpPr>
            <p:cNvPr id="97" name="Round Same Side Corner Rectangle 96"/>
            <p:cNvSpPr/>
            <p:nvPr/>
          </p:nvSpPr>
          <p:spPr>
            <a:xfrm>
              <a:off x="838201" y="7006838"/>
              <a:ext cx="13944600" cy="595964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2C4271"/>
                </a:highlight>
              </a:endParaRPr>
            </a:p>
          </p:txBody>
        </p:sp>
        <p:sp>
          <p:nvSpPr>
            <p:cNvPr id="98" name="Round Same Side Corner Rectangle 97"/>
            <p:cNvSpPr/>
            <p:nvPr/>
          </p:nvSpPr>
          <p:spPr>
            <a:xfrm rot="10800000">
              <a:off x="838201" y="7602802"/>
              <a:ext cx="13944600" cy="6646598"/>
            </a:xfrm>
            <a:prstGeom prst="round2SameRect">
              <a:avLst>
                <a:gd name="adj1" fmla="val 8348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607470" y="7075200"/>
              <a:ext cx="12420600" cy="471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22104346" y="6934196"/>
            <a:ext cx="11002966" cy="11824417"/>
            <a:chOff x="838198" y="7305865"/>
            <a:chExt cx="13944603" cy="7227839"/>
          </a:xfrm>
        </p:grpSpPr>
        <p:sp>
          <p:nvSpPr>
            <p:cNvPr id="208" name="Round Same Side Corner Rectangle 207"/>
            <p:cNvSpPr/>
            <p:nvPr/>
          </p:nvSpPr>
          <p:spPr>
            <a:xfrm>
              <a:off x="838202" y="7305865"/>
              <a:ext cx="13944599" cy="594148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ound Same Side Corner Rectangle 208"/>
            <p:cNvSpPr/>
            <p:nvPr/>
          </p:nvSpPr>
          <p:spPr>
            <a:xfrm rot="10800000">
              <a:off x="838198" y="7900013"/>
              <a:ext cx="13944599" cy="6633691"/>
            </a:xfrm>
            <a:prstGeom prst="round2SameRect">
              <a:avLst>
                <a:gd name="adj1" fmla="val 8647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619766" y="7370352"/>
              <a:ext cx="12420601" cy="4729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Generation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914398" y="14426363"/>
            <a:ext cx="9545901" cy="7445065"/>
            <a:chOff x="838199" y="7010399"/>
            <a:chExt cx="13944602" cy="8103083"/>
          </a:xfrm>
        </p:grpSpPr>
        <p:sp>
          <p:nvSpPr>
            <p:cNvPr id="200" name="Round Same Side Corner Rectangle 199"/>
            <p:cNvSpPr/>
            <p:nvPr/>
          </p:nvSpPr>
          <p:spPr>
            <a:xfrm>
              <a:off x="838201" y="7010399"/>
              <a:ext cx="13944600" cy="1017857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76D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1" name="Round Same Side Corner Rectangle 200"/>
            <p:cNvSpPr/>
            <p:nvPr/>
          </p:nvSpPr>
          <p:spPr>
            <a:xfrm rot="10800000">
              <a:off x="838199" y="8053059"/>
              <a:ext cx="13944600" cy="7060423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1585631" y="7127807"/>
              <a:ext cx="12420600" cy="8374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Design Requirements</a:t>
              </a:r>
            </a:p>
          </p:txBody>
        </p:sp>
      </p:grpSp>
      <p:pic>
        <p:nvPicPr>
          <p:cNvPr id="3" name="Picture 2" descr="http://cdn.sfn-ottawa.ca/images/misc/cu-logo-vertical.png?141529008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92702" y="1373002"/>
            <a:ext cx="3429000" cy="4888735"/>
          </a:xfrm>
          <a:prstGeom prst="rect">
            <a:avLst/>
          </a:prstGeom>
          <a:noFill/>
        </p:spPr>
      </p:pic>
      <p:sp>
        <p:nvSpPr>
          <p:cNvPr id="68" name="Rectangle 67"/>
          <p:cNvSpPr/>
          <p:nvPr/>
        </p:nvSpPr>
        <p:spPr>
          <a:xfrm>
            <a:off x="30937201" y="27889200"/>
            <a:ext cx="12039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>
              <a:buFont typeface="Wingdings" pitchFamily="2" charset="2"/>
              <a:buChar char="Ø"/>
            </a:pPr>
            <a:endParaRPr lang="en-US" sz="4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24F4C-87AE-4939-BC59-28FF16932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174" y="1444188"/>
            <a:ext cx="4572000" cy="4572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44E8A53-7DF9-5947-A67B-4A2947DA534A}"/>
              </a:ext>
            </a:extLst>
          </p:cNvPr>
          <p:cNvGrpSpPr/>
          <p:nvPr/>
        </p:nvGrpSpPr>
        <p:grpSpPr>
          <a:xfrm>
            <a:off x="914400" y="6986971"/>
            <a:ext cx="9545898" cy="7220000"/>
            <a:chOff x="838201" y="7010398"/>
            <a:chExt cx="13944600" cy="7063473"/>
          </a:xfrm>
        </p:grpSpPr>
        <p:sp>
          <p:nvSpPr>
            <p:cNvPr id="41" name="Round Same Side Corner Rectangle 40">
              <a:extLst>
                <a:ext uri="{FF2B5EF4-FFF2-40B4-BE49-F238E27FC236}">
                  <a16:creationId xmlns:a16="http://schemas.microsoft.com/office/drawing/2014/main" id="{005BEBD4-4F4B-B241-AFD4-17D5A1E6A867}"/>
                </a:ext>
              </a:extLst>
            </p:cNvPr>
            <p:cNvSpPr/>
            <p:nvPr/>
          </p:nvSpPr>
          <p:spPr>
            <a:xfrm>
              <a:off x="838201" y="7010398"/>
              <a:ext cx="13944600" cy="880488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BA7A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385D281C-213D-9744-BB45-E26CD540C0ED}"/>
                </a:ext>
              </a:extLst>
            </p:cNvPr>
            <p:cNvSpPr/>
            <p:nvPr/>
          </p:nvSpPr>
          <p:spPr>
            <a:xfrm rot="10800000">
              <a:off x="838201" y="7890885"/>
              <a:ext cx="13944600" cy="6182986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ED6E36-37FE-734C-AD2D-2708816AB3B3}"/>
                </a:ext>
              </a:extLst>
            </p:cNvPr>
            <p:cNvSpPr txBox="1"/>
            <p:nvPr/>
          </p:nvSpPr>
          <p:spPr>
            <a:xfrm>
              <a:off x="1613458" y="7094150"/>
              <a:ext cx="12420599" cy="7527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Motivation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2316729-0AD8-3140-A8F2-7A6166D70670}"/>
              </a:ext>
            </a:extLst>
          </p:cNvPr>
          <p:cNvSpPr txBox="1"/>
          <p:nvPr/>
        </p:nvSpPr>
        <p:spPr>
          <a:xfrm>
            <a:off x="758687" y="31920912"/>
            <a:ext cx="177487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[1] D. Of and D. Mellitus, “Diagnosis and classification of diabetes mellitus,” Diabetes Care, vol. 37, no. SUPPL.1, pp. 81–90, 2014.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[2] H. Wu, S. Yang, Z. Huang, J. He, and X. Wang, “Type 2 diabetes mellitus prediction model based on data mining,” Informatics Med. Unlocked, vol. 10, no. December 2017, pp. 100–107, 2018.</a:t>
            </a:r>
          </a:p>
          <a:p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[3] World Health Organization, “Global Report on Diabetes,” </a:t>
            </a:r>
            <a:r>
              <a:rPr lang="en-CA" sz="1400" err="1">
                <a:latin typeface="Arial" panose="020B0604020202020204" pitchFamily="34" charset="0"/>
                <a:cs typeface="Arial" panose="020B0604020202020204" pitchFamily="34" charset="0"/>
              </a:rPr>
              <a:t>Isbn</a:t>
            </a:r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, vol. 978, p. 88, 2016.</a:t>
            </a:r>
          </a:p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37B45AB-20A7-42F6-967B-7EA9AF70F4D1}"/>
              </a:ext>
            </a:extLst>
          </p:cNvPr>
          <p:cNvGrpSpPr/>
          <p:nvPr/>
        </p:nvGrpSpPr>
        <p:grpSpPr>
          <a:xfrm>
            <a:off x="33446947" y="6964069"/>
            <a:ext cx="9525091" cy="11794542"/>
            <a:chOff x="838199" y="7010399"/>
            <a:chExt cx="13944602" cy="7063473"/>
          </a:xfrm>
        </p:grpSpPr>
        <p:sp>
          <p:nvSpPr>
            <p:cNvPr id="65" name="Round Same Side Corner Rectangle 40">
              <a:extLst>
                <a:ext uri="{FF2B5EF4-FFF2-40B4-BE49-F238E27FC236}">
                  <a16:creationId xmlns:a16="http://schemas.microsoft.com/office/drawing/2014/main" id="{4990686C-92EA-4D00-8F7D-F3E54723BA68}"/>
                </a:ext>
              </a:extLst>
            </p:cNvPr>
            <p:cNvSpPr/>
            <p:nvPr/>
          </p:nvSpPr>
          <p:spPr>
            <a:xfrm>
              <a:off x="838200" y="7010399"/>
              <a:ext cx="13944601" cy="538989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A5FDD7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 Same Side Corner Rectangle 41">
              <a:extLst>
                <a:ext uri="{FF2B5EF4-FFF2-40B4-BE49-F238E27FC236}">
                  <a16:creationId xmlns:a16="http://schemas.microsoft.com/office/drawing/2014/main" id="{11AAC165-BEE1-4B17-8B5B-A14DF641666E}"/>
                </a:ext>
              </a:extLst>
            </p:cNvPr>
            <p:cNvSpPr/>
            <p:nvPr/>
          </p:nvSpPr>
          <p:spPr>
            <a:xfrm rot="10800000">
              <a:off x="838199" y="7549388"/>
              <a:ext cx="13944601" cy="6524484"/>
            </a:xfrm>
            <a:prstGeom prst="round2SameRect">
              <a:avLst>
                <a:gd name="adj1" fmla="val 9198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03C394-0E78-497D-8FD3-ACA02CAEE6F7}"/>
                </a:ext>
              </a:extLst>
            </p:cNvPr>
            <p:cNvSpPr txBox="1"/>
            <p:nvPr/>
          </p:nvSpPr>
          <p:spPr>
            <a:xfrm>
              <a:off x="1600199" y="7046235"/>
              <a:ext cx="12420600" cy="4608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BD04B32-02CF-4BB3-8E90-DCA2C92AB6E8}"/>
              </a:ext>
            </a:extLst>
          </p:cNvPr>
          <p:cNvGrpSpPr/>
          <p:nvPr/>
        </p:nvGrpSpPr>
        <p:grpSpPr>
          <a:xfrm>
            <a:off x="33494844" y="19148618"/>
            <a:ext cx="9509125" cy="6224722"/>
            <a:chOff x="838199" y="7010399"/>
            <a:chExt cx="13944602" cy="7801218"/>
          </a:xfrm>
        </p:grpSpPr>
        <p:sp>
          <p:nvSpPr>
            <p:cNvPr id="71" name="Round Same Side Corner Rectangle 199">
              <a:extLst>
                <a:ext uri="{FF2B5EF4-FFF2-40B4-BE49-F238E27FC236}">
                  <a16:creationId xmlns:a16="http://schemas.microsoft.com/office/drawing/2014/main" id="{18BCD62C-CDAC-40F9-B10F-6974F9DAB24C}"/>
                </a:ext>
              </a:extLst>
            </p:cNvPr>
            <p:cNvSpPr/>
            <p:nvPr/>
          </p:nvSpPr>
          <p:spPr>
            <a:xfrm>
              <a:off x="838200" y="7010399"/>
              <a:ext cx="13944601" cy="1127937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AE16E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Round Same Side Corner Rectangle 200">
              <a:extLst>
                <a:ext uri="{FF2B5EF4-FFF2-40B4-BE49-F238E27FC236}">
                  <a16:creationId xmlns:a16="http://schemas.microsoft.com/office/drawing/2014/main" id="{816BC230-F4F1-4D82-A2FE-1722E877834D}"/>
                </a:ext>
              </a:extLst>
            </p:cNvPr>
            <p:cNvSpPr/>
            <p:nvPr/>
          </p:nvSpPr>
          <p:spPr>
            <a:xfrm rot="10800000">
              <a:off x="838199" y="8137702"/>
              <a:ext cx="13944601" cy="6673915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EF635-78F0-43EE-99AF-2BD3073F2FAF}"/>
                </a:ext>
              </a:extLst>
            </p:cNvPr>
            <p:cNvSpPr txBox="1"/>
            <p:nvPr/>
          </p:nvSpPr>
          <p:spPr>
            <a:xfrm>
              <a:off x="1614253" y="7086889"/>
              <a:ext cx="12420600" cy="9643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FADB5D2-1EC2-4335-8CD3-FE83E1EAF46C}"/>
              </a:ext>
            </a:extLst>
          </p:cNvPr>
          <p:cNvGrpSpPr/>
          <p:nvPr/>
        </p:nvGrpSpPr>
        <p:grpSpPr>
          <a:xfrm>
            <a:off x="33494844" y="25755600"/>
            <a:ext cx="9509125" cy="6096010"/>
            <a:chOff x="838198" y="7010397"/>
            <a:chExt cx="13944603" cy="7083934"/>
          </a:xfrm>
        </p:grpSpPr>
        <p:sp>
          <p:nvSpPr>
            <p:cNvPr id="79" name="Round Same Side Corner Rectangle 21">
              <a:extLst>
                <a:ext uri="{FF2B5EF4-FFF2-40B4-BE49-F238E27FC236}">
                  <a16:creationId xmlns:a16="http://schemas.microsoft.com/office/drawing/2014/main" id="{AA9A7602-FF87-4EA2-97F9-48669D010D7B}"/>
                </a:ext>
              </a:extLst>
            </p:cNvPr>
            <p:cNvSpPr/>
            <p:nvPr/>
          </p:nvSpPr>
          <p:spPr>
            <a:xfrm>
              <a:off x="838200" y="7010397"/>
              <a:ext cx="13944601" cy="1045855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F5B192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 Same Side Corner Rectangle 24">
              <a:extLst>
                <a:ext uri="{FF2B5EF4-FFF2-40B4-BE49-F238E27FC236}">
                  <a16:creationId xmlns:a16="http://schemas.microsoft.com/office/drawing/2014/main" id="{41BCB6DD-EFD7-4416-BA51-265F17EB7EB7}"/>
                </a:ext>
              </a:extLst>
            </p:cNvPr>
            <p:cNvSpPr/>
            <p:nvPr/>
          </p:nvSpPr>
          <p:spPr>
            <a:xfrm rot="10800000">
              <a:off x="838198" y="8056252"/>
              <a:ext cx="13944601" cy="6038079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7E66319-AA78-499D-884F-D27214EBA5CB}"/>
                </a:ext>
              </a:extLst>
            </p:cNvPr>
            <p:cNvSpPr txBox="1"/>
            <p:nvPr/>
          </p:nvSpPr>
          <p:spPr>
            <a:xfrm>
              <a:off x="1614254" y="7110757"/>
              <a:ext cx="12420601" cy="8941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>
                  <a:latin typeface="Arial" panose="020B0604020202020204" pitchFamily="34" charset="0"/>
                  <a:cs typeface="Arial" panose="020B0604020202020204" pitchFamily="34" charset="0"/>
                </a:rPr>
                <a:t>Enhancements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F03EDE4-571D-4DE1-8298-D6A972859081}"/>
              </a:ext>
            </a:extLst>
          </p:cNvPr>
          <p:cNvGrpSpPr/>
          <p:nvPr/>
        </p:nvGrpSpPr>
        <p:grpSpPr>
          <a:xfrm>
            <a:off x="10783885" y="19148615"/>
            <a:ext cx="10982328" cy="12702981"/>
            <a:chOff x="838198" y="7006840"/>
            <a:chExt cx="13944603" cy="7242558"/>
          </a:xfrm>
        </p:grpSpPr>
        <p:sp>
          <p:nvSpPr>
            <p:cNvPr id="90" name="Round Same Side Corner Rectangle 96">
              <a:extLst>
                <a:ext uri="{FF2B5EF4-FFF2-40B4-BE49-F238E27FC236}">
                  <a16:creationId xmlns:a16="http://schemas.microsoft.com/office/drawing/2014/main" id="{F7178010-1FB0-4EBF-AD2D-AC66840AFF4E}"/>
                </a:ext>
              </a:extLst>
            </p:cNvPr>
            <p:cNvSpPr/>
            <p:nvPr/>
          </p:nvSpPr>
          <p:spPr>
            <a:xfrm>
              <a:off x="838202" y="7006840"/>
              <a:ext cx="13944599" cy="554182"/>
            </a:xfrm>
            <a:prstGeom prst="round2SameRect">
              <a:avLst>
                <a:gd name="adj1" fmla="val 20281"/>
                <a:gd name="adj2" fmla="val 0"/>
              </a:avLst>
            </a:prstGeom>
            <a:solidFill>
              <a:srgbClr val="0066FF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 Same Side Corner Rectangle 97">
              <a:extLst>
                <a:ext uri="{FF2B5EF4-FFF2-40B4-BE49-F238E27FC236}">
                  <a16:creationId xmlns:a16="http://schemas.microsoft.com/office/drawing/2014/main" id="{A4B350F2-FB7B-405B-B800-787B5146D97A}"/>
                </a:ext>
              </a:extLst>
            </p:cNvPr>
            <p:cNvSpPr/>
            <p:nvPr/>
          </p:nvSpPr>
          <p:spPr>
            <a:xfrm rot="10800000">
              <a:off x="838198" y="7561020"/>
              <a:ext cx="13944599" cy="6688378"/>
            </a:xfrm>
            <a:prstGeom prst="round2SameRect">
              <a:avLst>
                <a:gd name="adj1" fmla="val 7229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5A47CB4-4E0C-43C5-A92E-14FEEFEDB2D8}"/>
                </a:ext>
              </a:extLst>
            </p:cNvPr>
            <p:cNvSpPr txBox="1"/>
            <p:nvPr/>
          </p:nvSpPr>
          <p:spPr>
            <a:xfrm>
              <a:off x="1607468" y="7065046"/>
              <a:ext cx="12420599" cy="45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 Engine</a:t>
              </a:r>
            </a:p>
          </p:txBody>
        </p:sp>
      </p:grpSp>
      <p:sp>
        <p:nvSpPr>
          <p:cNvPr id="110" name="Rounded Rectangle 36">
            <a:extLst>
              <a:ext uri="{FF2B5EF4-FFF2-40B4-BE49-F238E27FC236}">
                <a16:creationId xmlns:a16="http://schemas.microsoft.com/office/drawing/2014/main" id="{B35C7540-9980-4C0E-AF4E-9728C693362A}"/>
              </a:ext>
            </a:extLst>
          </p:cNvPr>
          <p:cNvSpPr/>
          <p:nvPr/>
        </p:nvSpPr>
        <p:spPr>
          <a:xfrm>
            <a:off x="1132586" y="15600329"/>
            <a:ext cx="4500000" cy="432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4C4786-703F-4842-99EF-FCDFDC7FF457}"/>
              </a:ext>
            </a:extLst>
          </p:cNvPr>
          <p:cNvGrpSpPr/>
          <p:nvPr/>
        </p:nvGrpSpPr>
        <p:grpSpPr>
          <a:xfrm>
            <a:off x="1459078" y="16182756"/>
            <a:ext cx="8156635" cy="2135440"/>
            <a:chOff x="1459078" y="16378696"/>
            <a:chExt cx="8156635" cy="21354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CC5F56-05FA-48B3-9326-9173CC2E2A55}"/>
                </a:ext>
              </a:extLst>
            </p:cNvPr>
            <p:cNvGrpSpPr/>
            <p:nvPr/>
          </p:nvGrpSpPr>
          <p:grpSpPr>
            <a:xfrm>
              <a:off x="1459078" y="16378696"/>
              <a:ext cx="2033993" cy="2119140"/>
              <a:chOff x="965594" y="16371439"/>
              <a:chExt cx="2033993" cy="2119140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8434FF0C-4837-492E-967E-FE52639D0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2810" y="16371439"/>
                <a:ext cx="1397000" cy="1397000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3FE1226-8D31-461E-8A9F-3C9451B913C8}"/>
                  </a:ext>
                </a:extLst>
              </p:cNvPr>
              <p:cNvSpPr txBox="1"/>
              <p:nvPr/>
            </p:nvSpPr>
            <p:spPr>
              <a:xfrm>
                <a:off x="965594" y="17782693"/>
                <a:ext cx="2033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Data Analytics Engine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2C3F8C7-49B4-4D3E-85C7-46EB5493E52E}"/>
                </a:ext>
              </a:extLst>
            </p:cNvPr>
            <p:cNvGrpSpPr/>
            <p:nvPr/>
          </p:nvGrpSpPr>
          <p:grpSpPr>
            <a:xfrm>
              <a:off x="4211307" y="16467271"/>
              <a:ext cx="2524301" cy="2046865"/>
              <a:chOff x="3267882" y="16467271"/>
              <a:chExt cx="2524301" cy="2046865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B367D6-E4A7-44A3-AE2B-3F56D6068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0733" y="16467271"/>
                <a:ext cx="1498600" cy="1358900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B2807F5-6359-412A-9277-781434DDD4C8}"/>
                  </a:ext>
                </a:extLst>
              </p:cNvPr>
              <p:cNvSpPr txBox="1"/>
              <p:nvPr/>
            </p:nvSpPr>
            <p:spPr>
              <a:xfrm>
                <a:off x="3267882" y="17806250"/>
                <a:ext cx="25243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between Factors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1E70CE-212C-450B-953C-C92ED07DE00E}"/>
                </a:ext>
              </a:extLst>
            </p:cNvPr>
            <p:cNvGrpSpPr/>
            <p:nvPr/>
          </p:nvGrpSpPr>
          <p:grpSpPr>
            <a:xfrm>
              <a:off x="7431339" y="16422318"/>
              <a:ext cx="2184374" cy="2076693"/>
              <a:chOff x="6408083" y="16448426"/>
              <a:chExt cx="2184374" cy="2076693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BFC4A507-1468-4BD9-88E3-8C285EB78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2140" y="16448426"/>
                <a:ext cx="1054100" cy="1397000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6275D6C-04C9-4E12-BB49-A5E094B0BD18}"/>
                  </a:ext>
                </a:extLst>
              </p:cNvPr>
              <p:cNvSpPr txBox="1"/>
              <p:nvPr/>
            </p:nvSpPr>
            <p:spPr>
              <a:xfrm>
                <a:off x="6408083" y="17817233"/>
                <a:ext cx="21843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Recommendation Engine</a:t>
                </a:r>
              </a:p>
            </p:txBody>
          </p:sp>
        </p:grpSp>
      </p:grpSp>
      <p:sp>
        <p:nvSpPr>
          <p:cNvPr id="114" name="Rounded Rectangle 37">
            <a:extLst>
              <a:ext uri="{FF2B5EF4-FFF2-40B4-BE49-F238E27FC236}">
                <a16:creationId xmlns:a16="http://schemas.microsoft.com/office/drawing/2014/main" id="{0457A9D5-5181-458E-9EE1-65E20D78F9AA}"/>
              </a:ext>
            </a:extLst>
          </p:cNvPr>
          <p:cNvSpPr/>
          <p:nvPr/>
        </p:nvSpPr>
        <p:spPr>
          <a:xfrm>
            <a:off x="1132586" y="18473476"/>
            <a:ext cx="4500000" cy="432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Level Requirements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67CA1D4-941C-402A-A561-9754913A578E}"/>
              </a:ext>
            </a:extLst>
          </p:cNvPr>
          <p:cNvSpPr txBox="1"/>
          <p:nvPr/>
        </p:nvSpPr>
        <p:spPr>
          <a:xfrm>
            <a:off x="1103559" y="18902026"/>
            <a:ext cx="4548597" cy="273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glucose, sleep, diet, exercise and  sleep data</a:t>
            </a:r>
          </a:p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 short-term and long-term glucose levels</a:t>
            </a:r>
          </a:p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Generate individualized Recommendations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C893658-DCDE-4AB1-91DA-B6DC4A0CC70D}"/>
              </a:ext>
            </a:extLst>
          </p:cNvPr>
          <p:cNvSpPr txBox="1"/>
          <p:nvPr/>
        </p:nvSpPr>
        <p:spPr>
          <a:xfrm>
            <a:off x="5739966" y="18928857"/>
            <a:ext cx="4577419" cy="273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Programming Languages: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Design system using MATLAB, Python</a:t>
            </a:r>
          </a:p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Modularity: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Each part of the system must work independently</a:t>
            </a:r>
          </a:p>
          <a:p>
            <a:pPr marL="177800" indent="-1778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Interface: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containerize system using Docker</a:t>
            </a:r>
          </a:p>
        </p:txBody>
      </p:sp>
      <p:sp>
        <p:nvSpPr>
          <p:cNvPr id="118" name="Rounded Rectangle 37">
            <a:extLst>
              <a:ext uri="{FF2B5EF4-FFF2-40B4-BE49-F238E27FC236}">
                <a16:creationId xmlns:a16="http://schemas.microsoft.com/office/drawing/2014/main" id="{27284A18-2986-41BE-BF8C-1C3223433AAF}"/>
              </a:ext>
            </a:extLst>
          </p:cNvPr>
          <p:cNvSpPr/>
          <p:nvPr/>
        </p:nvSpPr>
        <p:spPr>
          <a:xfrm>
            <a:off x="5760156" y="18473476"/>
            <a:ext cx="4500000" cy="432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Level Requirements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B4F0D072-A265-6D45-A245-DEB21C779CD2}"/>
              </a:ext>
            </a:extLst>
          </p:cNvPr>
          <p:cNvSpPr txBox="1">
            <a:spLocks/>
          </p:cNvSpPr>
          <p:nvPr/>
        </p:nvSpPr>
        <p:spPr>
          <a:xfrm>
            <a:off x="26445775" y="7985442"/>
            <a:ext cx="8496300" cy="11435572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80"/>
              </a:lnSpc>
              <a:spcBef>
                <a:spcPts val="0"/>
              </a:spcBef>
              <a:buNone/>
            </a:pPr>
            <a:r>
              <a:rPr lang="en-CA" sz="2200" b="1">
                <a:latin typeface="Arial" panose="020B0604020202020204" pitchFamily="34" charset="0"/>
                <a:cs typeface="Arial" panose="020B0604020202020204" pitchFamily="34" charset="0"/>
              </a:rPr>
              <a:t>The Developed Algorithm: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Peaks Detection</a:t>
            </a:r>
          </a:p>
          <a:p>
            <a:pPr marL="781050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Simple Random Noise Addition 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Horizontal Shifts </a:t>
            </a:r>
          </a:p>
          <a:p>
            <a:pPr marL="782637" indent="-514350">
              <a:lnSpc>
                <a:spcPts val="408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Data Cleanup: Removal of Low Extremities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9EFE27E-502B-4D43-8539-967F1CEB871A}"/>
              </a:ext>
            </a:extLst>
          </p:cNvPr>
          <p:cNvSpPr txBox="1"/>
          <p:nvPr/>
        </p:nvSpPr>
        <p:spPr>
          <a:xfrm>
            <a:off x="22167324" y="13210948"/>
            <a:ext cx="10983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Summary of the Obtained Profiles:</a:t>
            </a:r>
          </a:p>
        </p:txBody>
      </p:sp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FE46FFCB-09AC-D646-88F8-CB3D4E467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26523"/>
              </p:ext>
            </p:extLst>
          </p:nvPr>
        </p:nvGraphicFramePr>
        <p:xfrm>
          <a:off x="22780401" y="13805897"/>
          <a:ext cx="3197110" cy="2309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555">
                  <a:extLst>
                    <a:ext uri="{9D8B030D-6E8A-4147-A177-3AD203B41FA5}">
                      <a16:colId xmlns:a16="http://schemas.microsoft.com/office/drawing/2014/main" val="3615754097"/>
                    </a:ext>
                  </a:extLst>
                </a:gridCol>
                <a:gridCol w="1598555">
                  <a:extLst>
                    <a:ext uri="{9D8B030D-6E8A-4147-A177-3AD203B41FA5}">
                      <a16:colId xmlns:a16="http://schemas.microsoft.com/office/drawing/2014/main" val="3807017387"/>
                    </a:ext>
                  </a:extLst>
                </a:gridCol>
              </a:tblGrid>
              <a:tr h="338436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</a:rPr>
                        <a:t>Healthy </a:t>
                      </a:r>
                      <a:r>
                        <a:rPr lang="en-US" sz="1200">
                          <a:effectLst/>
                        </a:rPr>
                        <a:t>Profile</a:t>
                      </a:r>
                      <a:r>
                        <a:rPr lang="en-US" sz="1200" spc="0">
                          <a:effectLst/>
                        </a:rPr>
                        <a:t>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746536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6846125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2: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8066189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3: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Walking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5367406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4: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Cycling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5118211"/>
                  </a:ext>
                </a:extLst>
              </a:tr>
              <a:tr h="33843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5: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2969501"/>
                  </a:ext>
                </a:extLst>
              </a:tr>
              <a:tr h="3185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6: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Special Diet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4484474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A114E2E0-34F0-F449-BD36-862AEEB67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381447"/>
              </p:ext>
            </p:extLst>
          </p:nvPr>
        </p:nvGraphicFramePr>
        <p:xfrm>
          <a:off x="22780401" y="16197309"/>
          <a:ext cx="3197110" cy="2062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555">
                  <a:extLst>
                    <a:ext uri="{9D8B030D-6E8A-4147-A177-3AD203B41FA5}">
                      <a16:colId xmlns:a16="http://schemas.microsoft.com/office/drawing/2014/main" val="3731149602"/>
                    </a:ext>
                  </a:extLst>
                </a:gridCol>
                <a:gridCol w="1598555">
                  <a:extLst>
                    <a:ext uri="{9D8B030D-6E8A-4147-A177-3AD203B41FA5}">
                      <a16:colId xmlns:a16="http://schemas.microsoft.com/office/drawing/2014/main" val="162957055"/>
                    </a:ext>
                  </a:extLst>
                </a:gridCol>
              </a:tblGrid>
              <a:tr h="302293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spc="0">
                          <a:effectLst/>
                        </a:rPr>
                        <a:t>Diabetic </a:t>
                      </a:r>
                      <a:r>
                        <a:rPr lang="en-US" sz="1200">
                          <a:effectLst/>
                        </a:rPr>
                        <a:t>Profile</a:t>
                      </a:r>
                      <a:r>
                        <a:rPr lang="en-US" sz="1200" spc="0">
                          <a:effectLst/>
                        </a:rPr>
                        <a:t>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87018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7: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Good habits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970255"/>
                  </a:ext>
                </a:extLst>
              </a:tr>
              <a:tr h="30229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8: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7982253"/>
                  </a:ext>
                </a:extLst>
              </a:tr>
              <a:tr h="30229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9: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Jogging exercise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5350958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10: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Stress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6086682"/>
                  </a:ext>
                </a:extLst>
              </a:tr>
              <a:tr h="30229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11: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2810390"/>
                  </a:ext>
                </a:extLst>
              </a:tr>
              <a:tr h="28451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12: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enough sleep</a:t>
                      </a:r>
                      <a:endParaRPr lang="en-CA" sz="1050">
                        <a:effectLst/>
                        <a:latin typeface="Rockwell" panose="02060603020205020403" pitchFamily="18" charset="77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20876"/>
                  </a:ext>
                </a:extLst>
              </a:tr>
            </a:tbl>
          </a:graphicData>
        </a:graphic>
      </p:graphicFrame>
      <p:pic>
        <p:nvPicPr>
          <p:cNvPr id="152" name="Picture 151">
            <a:extLst>
              <a:ext uri="{FF2B5EF4-FFF2-40B4-BE49-F238E27FC236}">
                <a16:creationId xmlns:a16="http://schemas.microsoft.com/office/drawing/2014/main" id="{4A2C3997-F36D-F640-8EE1-57F64B89A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32709" y="10912013"/>
            <a:ext cx="3231898" cy="206839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7370D51A-6AAB-BF41-8D14-1B556F125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40018" y="10912013"/>
            <a:ext cx="3220275" cy="2076092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5379E5B-8C38-224F-8ACC-74A67FE56137}"/>
              </a:ext>
            </a:extLst>
          </p:cNvPr>
          <p:cNvGrpSpPr/>
          <p:nvPr/>
        </p:nvGrpSpPr>
        <p:grpSpPr>
          <a:xfrm>
            <a:off x="26630109" y="12933486"/>
            <a:ext cx="3214280" cy="3346272"/>
            <a:chOff x="30284342" y="24388775"/>
            <a:chExt cx="6291658" cy="354999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BC7ED88-6DB0-BA4E-A372-7C9410B6C153}"/>
                </a:ext>
              </a:extLst>
            </p:cNvPr>
            <p:cNvGrpSpPr/>
            <p:nvPr/>
          </p:nvGrpSpPr>
          <p:grpSpPr>
            <a:xfrm>
              <a:off x="30284342" y="24462836"/>
              <a:ext cx="6291658" cy="3475932"/>
              <a:chOff x="30284342" y="24462836"/>
              <a:chExt cx="6291658" cy="3475932"/>
            </a:xfrm>
          </p:grpSpPr>
          <p:pic>
            <p:nvPicPr>
              <p:cNvPr id="157" name="Picture 15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01DE30E-753E-3240-AFB7-AFB7D82F856E}"/>
                  </a:ext>
                </a:extLst>
              </p:cNvPr>
              <p:cNvPicPr/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84342" y="24463494"/>
                <a:ext cx="6291658" cy="3475274"/>
              </a:xfrm>
              <a:prstGeom prst="rect">
                <a:avLst/>
              </a:prstGeom>
            </p:spPr>
          </p:pic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2B4F4F6-6945-7342-A545-5F6F46CB58A6}"/>
                  </a:ext>
                </a:extLst>
              </p:cNvPr>
              <p:cNvSpPr/>
              <p:nvPr/>
            </p:nvSpPr>
            <p:spPr>
              <a:xfrm>
                <a:off x="32407368" y="24462836"/>
                <a:ext cx="2389239" cy="188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28F15D6-CA6A-4042-A0F2-5FA3FC3AC31A}"/>
                </a:ext>
              </a:extLst>
            </p:cNvPr>
            <p:cNvSpPr txBox="1"/>
            <p:nvPr/>
          </p:nvSpPr>
          <p:spPr>
            <a:xfrm>
              <a:off x="31074323" y="24388775"/>
              <a:ext cx="5498757" cy="42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American Typewriter" panose="02090604020004020304" pitchFamily="18" charset="77"/>
                  <a:cs typeface="Arial" panose="020B0604020202020204" pitchFamily="34" charset="0"/>
                </a:rPr>
                <a:t>Synthetic Data of Healthy Profile with Cycling Exercise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0CE4E80-7270-CA48-96AD-80178823A6B7}"/>
              </a:ext>
            </a:extLst>
          </p:cNvPr>
          <p:cNvGrpSpPr/>
          <p:nvPr/>
        </p:nvGrpSpPr>
        <p:grpSpPr>
          <a:xfrm>
            <a:off x="26625808" y="16226378"/>
            <a:ext cx="3184629" cy="2497056"/>
            <a:chOff x="30284342" y="28174999"/>
            <a:chExt cx="6291657" cy="3361935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992B431-4EAE-6943-98DF-C0E21361D856}"/>
                </a:ext>
              </a:extLst>
            </p:cNvPr>
            <p:cNvGrpSpPr/>
            <p:nvPr/>
          </p:nvGrpSpPr>
          <p:grpSpPr>
            <a:xfrm>
              <a:off x="30284342" y="28258356"/>
              <a:ext cx="6291657" cy="3278578"/>
              <a:chOff x="30284342" y="28258356"/>
              <a:chExt cx="6291657" cy="3278578"/>
            </a:xfrm>
          </p:grpSpPr>
          <p:pic>
            <p:nvPicPr>
              <p:cNvPr id="162" name="Picture 161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48B53DE0-A5FE-C146-AC57-FF675F753526}"/>
                  </a:ext>
                </a:extLst>
              </p:cNvPr>
              <p:cNvPicPr/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84342" y="28258356"/>
                <a:ext cx="6291657" cy="3278578"/>
              </a:xfrm>
              <a:prstGeom prst="rect">
                <a:avLst/>
              </a:prstGeom>
            </p:spPr>
          </p:pic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C9F6084-3CC7-314E-A336-BC9E284249F0}"/>
                  </a:ext>
                </a:extLst>
              </p:cNvPr>
              <p:cNvSpPr/>
              <p:nvPr/>
            </p:nvSpPr>
            <p:spPr>
              <a:xfrm>
                <a:off x="32235550" y="28258356"/>
                <a:ext cx="2732876" cy="166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6BEDF77-A0CB-D941-8D80-C9C8A7E3BFEF}"/>
                </a:ext>
              </a:extLst>
            </p:cNvPr>
            <p:cNvSpPr txBox="1"/>
            <p:nvPr/>
          </p:nvSpPr>
          <p:spPr>
            <a:xfrm>
              <a:off x="30761811" y="28174999"/>
              <a:ext cx="5498756" cy="591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American Typewriter" panose="02090604020004020304" pitchFamily="18" charset="77"/>
                  <a:cs typeface="Arial" panose="020B0604020202020204" pitchFamily="34" charset="0"/>
                </a:rPr>
                <a:t>Zoomed-in Synthetic Data of Healthy Profile with Cycling Exercise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658F6CA-097B-5F4B-999A-1C22B07E2A4E}"/>
              </a:ext>
            </a:extLst>
          </p:cNvPr>
          <p:cNvGrpSpPr/>
          <p:nvPr/>
        </p:nvGrpSpPr>
        <p:grpSpPr>
          <a:xfrm>
            <a:off x="29823922" y="12942832"/>
            <a:ext cx="3236371" cy="3330251"/>
            <a:chOff x="36586995" y="24404180"/>
            <a:chExt cx="6219698" cy="3539377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06C4845D-1DD6-0C45-8CF3-6778FF627787}"/>
                </a:ext>
              </a:extLst>
            </p:cNvPr>
            <p:cNvGrpSpPr/>
            <p:nvPr/>
          </p:nvGrpSpPr>
          <p:grpSpPr>
            <a:xfrm>
              <a:off x="36586995" y="24468283"/>
              <a:ext cx="6219698" cy="3475274"/>
              <a:chOff x="36586995" y="24468283"/>
              <a:chExt cx="6219698" cy="3475274"/>
            </a:xfrm>
          </p:grpSpPr>
          <p:pic>
            <p:nvPicPr>
              <p:cNvPr id="167" name="Picture 16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2F0EC98-2F33-5D4D-9600-08E63C40EBF8}"/>
                  </a:ext>
                </a:extLst>
              </p:cNvPr>
              <p:cNvPicPr/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86995" y="24468283"/>
                <a:ext cx="6219698" cy="3475274"/>
              </a:xfrm>
              <a:prstGeom prst="rect">
                <a:avLst/>
              </a:prstGeom>
            </p:spPr>
          </p:pic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9B16654-1DC0-0A4B-98CB-BF3887CED724}"/>
                  </a:ext>
                </a:extLst>
              </p:cNvPr>
              <p:cNvSpPr/>
              <p:nvPr/>
            </p:nvSpPr>
            <p:spPr>
              <a:xfrm>
                <a:off x="38496726" y="24493773"/>
                <a:ext cx="2389239" cy="1873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B3B0A04-0CA5-2248-B0DC-1762A5C8023A}"/>
                </a:ext>
              </a:extLst>
            </p:cNvPr>
            <p:cNvSpPr txBox="1"/>
            <p:nvPr/>
          </p:nvSpPr>
          <p:spPr>
            <a:xfrm>
              <a:off x="37299674" y="24404180"/>
              <a:ext cx="5498756" cy="149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American Typewriter" panose="02090604020004020304" pitchFamily="18" charset="77"/>
                  <a:cs typeface="Arial" panose="020B0604020202020204" pitchFamily="34" charset="0"/>
                </a:rPr>
                <a:t>Synthetic Data of Diabetic Profile with Jogging Exercise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36CD81D-8348-4714-9374-60F3596E887C}"/>
              </a:ext>
            </a:extLst>
          </p:cNvPr>
          <p:cNvGrpSpPr/>
          <p:nvPr/>
        </p:nvGrpSpPr>
        <p:grpSpPr>
          <a:xfrm>
            <a:off x="23915801" y="26213775"/>
            <a:ext cx="7304372" cy="5276588"/>
            <a:chOff x="17767689" y="22804944"/>
            <a:chExt cx="7304372" cy="5276588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525958A4-D809-4715-AD51-40377EF79D2E}"/>
                </a:ext>
              </a:extLst>
            </p:cNvPr>
            <p:cNvGrpSpPr/>
            <p:nvPr/>
          </p:nvGrpSpPr>
          <p:grpSpPr>
            <a:xfrm>
              <a:off x="17767689" y="22804944"/>
              <a:ext cx="7304372" cy="5276588"/>
              <a:chOff x="17999257" y="22674790"/>
              <a:chExt cx="7304372" cy="5276588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28CC4668-85E6-4475-A25F-8BEA6C570A73}"/>
                  </a:ext>
                </a:extLst>
              </p:cNvPr>
              <p:cNvGrpSpPr/>
              <p:nvPr/>
            </p:nvGrpSpPr>
            <p:grpSpPr>
              <a:xfrm>
                <a:off x="17999257" y="22674790"/>
                <a:ext cx="7304372" cy="5276588"/>
                <a:chOff x="33494532" y="2181447"/>
                <a:chExt cx="7304372" cy="5276588"/>
              </a:xfrm>
            </p:grpSpPr>
            <p:sp>
              <p:nvSpPr>
                <p:cNvPr id="219" name="Alternate Process 104">
                  <a:extLst>
                    <a:ext uri="{FF2B5EF4-FFF2-40B4-BE49-F238E27FC236}">
                      <a16:creationId xmlns:a16="http://schemas.microsoft.com/office/drawing/2014/main" id="{5DCAA430-DA25-4FB4-AD38-46D9341404F3}"/>
                    </a:ext>
                  </a:extLst>
                </p:cNvPr>
                <p:cNvSpPr/>
                <p:nvPr/>
              </p:nvSpPr>
              <p:spPr>
                <a:xfrm>
                  <a:off x="33580001" y="2181447"/>
                  <a:ext cx="1701062" cy="447627"/>
                </a:xfrm>
                <a:prstGeom prst="flowChartAlternateProcess">
                  <a:avLst/>
                </a:prstGeom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/>
                    <a:t>Input Data</a:t>
                  </a:r>
                </a:p>
              </p:txBody>
            </p:sp>
            <p:sp>
              <p:nvSpPr>
                <p:cNvPr id="220" name="Decision 105">
                  <a:extLst>
                    <a:ext uri="{FF2B5EF4-FFF2-40B4-BE49-F238E27FC236}">
                      <a16:creationId xmlns:a16="http://schemas.microsoft.com/office/drawing/2014/main" id="{EE9567F6-0F84-4D41-BE7E-B0A3291A552C}"/>
                    </a:ext>
                  </a:extLst>
                </p:cNvPr>
                <p:cNvSpPr/>
                <p:nvPr/>
              </p:nvSpPr>
              <p:spPr>
                <a:xfrm>
                  <a:off x="33494532" y="3060199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Normal Glucose?</a:t>
                  </a:r>
                </a:p>
              </p:txBody>
            </p:sp>
            <p:sp>
              <p:nvSpPr>
                <p:cNvPr id="221" name="Decision 106">
                  <a:extLst>
                    <a:ext uri="{FF2B5EF4-FFF2-40B4-BE49-F238E27FC236}">
                      <a16:creationId xmlns:a16="http://schemas.microsoft.com/office/drawing/2014/main" id="{842EEFFA-C376-4DBC-A9EF-E3B5E1C43A91}"/>
                    </a:ext>
                  </a:extLst>
                </p:cNvPr>
                <p:cNvSpPr/>
                <p:nvPr/>
              </p:nvSpPr>
              <p:spPr>
                <a:xfrm>
                  <a:off x="33494532" y="4679695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Factors Available?</a:t>
                  </a:r>
                </a:p>
              </p:txBody>
            </p:sp>
            <p:sp>
              <p:nvSpPr>
                <p:cNvPr id="222" name="Process 107">
                  <a:extLst>
                    <a:ext uri="{FF2B5EF4-FFF2-40B4-BE49-F238E27FC236}">
                      <a16:creationId xmlns:a16="http://schemas.microsoft.com/office/drawing/2014/main" id="{C05674F4-C886-4425-AA4B-4E3BD1ED655C}"/>
                    </a:ext>
                  </a:extLst>
                </p:cNvPr>
                <p:cNvSpPr/>
                <p:nvPr/>
              </p:nvSpPr>
              <p:spPr>
                <a:xfrm>
                  <a:off x="33494532" y="6369885"/>
                  <a:ext cx="1872000" cy="107999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Find correlation between factors and rank them</a:t>
                  </a:r>
                </a:p>
              </p:txBody>
            </p:sp>
            <p:sp>
              <p:nvSpPr>
                <p:cNvPr id="223" name="Decision 108">
                  <a:extLst>
                    <a:ext uri="{FF2B5EF4-FFF2-40B4-BE49-F238E27FC236}">
                      <a16:creationId xmlns:a16="http://schemas.microsoft.com/office/drawing/2014/main" id="{6FB659FA-34A8-492A-BCF9-64D365523E82}"/>
                    </a:ext>
                  </a:extLst>
                </p:cNvPr>
                <p:cNvSpPr/>
                <p:nvPr/>
              </p:nvSpPr>
              <p:spPr>
                <a:xfrm>
                  <a:off x="36210718" y="3055826"/>
                  <a:ext cx="1872000" cy="1080000"/>
                </a:xfrm>
                <a:prstGeom prst="flowChartDecision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/>
                    <a:t>Available Factors OK?</a:t>
                  </a:r>
                </a:p>
              </p:txBody>
            </p:sp>
            <p:sp>
              <p:nvSpPr>
                <p:cNvPr id="224" name="Process 109">
                  <a:extLst>
                    <a:ext uri="{FF2B5EF4-FFF2-40B4-BE49-F238E27FC236}">
                      <a16:creationId xmlns:a16="http://schemas.microsoft.com/office/drawing/2014/main" id="{D7857002-1E43-4F5C-9AC7-D96FC147D513}"/>
                    </a:ext>
                  </a:extLst>
                </p:cNvPr>
                <p:cNvSpPr/>
                <p:nvPr/>
              </p:nvSpPr>
              <p:spPr>
                <a:xfrm>
                  <a:off x="38926904" y="3055826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Encouraging Message</a:t>
                  </a:r>
                </a:p>
              </p:txBody>
            </p:sp>
            <p:sp>
              <p:nvSpPr>
                <p:cNvPr id="225" name="Process 110">
                  <a:extLst>
                    <a:ext uri="{FF2B5EF4-FFF2-40B4-BE49-F238E27FC236}">
                      <a16:creationId xmlns:a16="http://schemas.microsoft.com/office/drawing/2014/main" id="{35A11498-5B49-46FF-80A0-7557856A2A22}"/>
                    </a:ext>
                  </a:extLst>
                </p:cNvPr>
                <p:cNvSpPr/>
                <p:nvPr/>
              </p:nvSpPr>
              <p:spPr>
                <a:xfrm>
                  <a:off x="38926904" y="4712416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Check which factor needs to be addressed</a:t>
                  </a:r>
                </a:p>
              </p:txBody>
            </p:sp>
            <p:sp>
              <p:nvSpPr>
                <p:cNvPr id="226" name="Process 111">
                  <a:extLst>
                    <a:ext uri="{FF2B5EF4-FFF2-40B4-BE49-F238E27FC236}">
                      <a16:creationId xmlns:a16="http://schemas.microsoft.com/office/drawing/2014/main" id="{68FF09FA-03E1-47DE-A67F-6F2CF2928784}"/>
                    </a:ext>
                  </a:extLst>
                </p:cNvPr>
                <p:cNvSpPr/>
                <p:nvPr/>
              </p:nvSpPr>
              <p:spPr>
                <a:xfrm>
                  <a:off x="36210718" y="4672208"/>
                  <a:ext cx="1872000" cy="1076668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Prompt user to input more data (optional)</a:t>
                  </a:r>
                </a:p>
              </p:txBody>
            </p:sp>
            <p:sp>
              <p:nvSpPr>
                <p:cNvPr id="227" name="Process 112">
                  <a:extLst>
                    <a:ext uri="{FF2B5EF4-FFF2-40B4-BE49-F238E27FC236}">
                      <a16:creationId xmlns:a16="http://schemas.microsoft.com/office/drawing/2014/main" id="{A927CA70-2CCD-4B95-AFD1-8BEB7852E1AF}"/>
                    </a:ext>
                  </a:extLst>
                </p:cNvPr>
                <p:cNvSpPr/>
                <p:nvPr/>
              </p:nvSpPr>
              <p:spPr>
                <a:xfrm>
                  <a:off x="36210718" y="6378036"/>
                  <a:ext cx="1872000" cy="107999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Check if glucose is too low or high</a:t>
                  </a:r>
                </a:p>
              </p:txBody>
            </p:sp>
            <p:sp>
              <p:nvSpPr>
                <p:cNvPr id="228" name="Process 113">
                  <a:extLst>
                    <a:ext uri="{FF2B5EF4-FFF2-40B4-BE49-F238E27FC236}">
                      <a16:creationId xmlns:a16="http://schemas.microsoft.com/office/drawing/2014/main" id="{6931B402-3007-4F33-A71D-BC064AE0B4A4}"/>
                    </a:ext>
                  </a:extLst>
                </p:cNvPr>
                <p:cNvSpPr/>
                <p:nvPr/>
              </p:nvSpPr>
              <p:spPr>
                <a:xfrm>
                  <a:off x="38926904" y="6372745"/>
                  <a:ext cx="1872000" cy="1085289"/>
                </a:xfrm>
                <a:prstGeom prst="flowChartProcess">
                  <a:avLst/>
                </a:prstGeom>
                <a:solidFill>
                  <a:srgbClr val="C3EBF7"/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/>
                    <a:t>Generate a</a:t>
                  </a:r>
                </a:p>
                <a:p>
                  <a:pPr algn="ctr"/>
                  <a:r>
                    <a:rPr lang="en-US" sz="1800" b="1"/>
                    <a:t>Recommendation</a:t>
                  </a:r>
                </a:p>
              </p:txBody>
            </p:sp>
            <p:cxnSp>
              <p:nvCxnSpPr>
                <p:cNvPr id="229" name="Straight Arrow Connector 228">
                  <a:extLst>
                    <a:ext uri="{FF2B5EF4-FFF2-40B4-BE49-F238E27FC236}">
                      <a16:creationId xmlns:a16="http://schemas.microsoft.com/office/drawing/2014/main" id="{9AFE37EB-B14E-4B2E-B68C-AAE65AC985A3}"/>
                    </a:ext>
                  </a:extLst>
                </p:cNvPr>
                <p:cNvCxnSpPr>
                  <a:cxnSpLocks/>
                  <a:stCxn id="220" idx="2"/>
                  <a:endCxn id="221" idx="0"/>
                </p:cNvCxnSpPr>
                <p:nvPr/>
              </p:nvCxnSpPr>
              <p:spPr>
                <a:xfrm>
                  <a:off x="34430532" y="4140199"/>
                  <a:ext cx="0" cy="53949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Arrow Connector 229">
                  <a:extLst>
                    <a:ext uri="{FF2B5EF4-FFF2-40B4-BE49-F238E27FC236}">
                      <a16:creationId xmlns:a16="http://schemas.microsoft.com/office/drawing/2014/main" id="{28EC6F8B-21E6-4DC7-9880-A571793B0990}"/>
                    </a:ext>
                  </a:extLst>
                </p:cNvPr>
                <p:cNvCxnSpPr>
                  <a:cxnSpLocks/>
                  <a:stCxn id="221" idx="2"/>
                  <a:endCxn id="222" idx="0"/>
                </p:cNvCxnSpPr>
                <p:nvPr/>
              </p:nvCxnSpPr>
              <p:spPr>
                <a:xfrm>
                  <a:off x="34430532" y="5759695"/>
                  <a:ext cx="0" cy="61019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Arrow Connector 230">
                  <a:extLst>
                    <a:ext uri="{FF2B5EF4-FFF2-40B4-BE49-F238E27FC236}">
                      <a16:creationId xmlns:a16="http://schemas.microsoft.com/office/drawing/2014/main" id="{B95F59D6-B932-480C-A926-39555C05E259}"/>
                    </a:ext>
                  </a:extLst>
                </p:cNvPr>
                <p:cNvCxnSpPr>
                  <a:cxnSpLocks/>
                  <a:stCxn id="222" idx="3"/>
                  <a:endCxn id="227" idx="1"/>
                </p:cNvCxnSpPr>
                <p:nvPr/>
              </p:nvCxnSpPr>
              <p:spPr>
                <a:xfrm>
                  <a:off x="35366532" y="6909885"/>
                  <a:ext cx="844186" cy="81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Arrow Connector 231">
                  <a:extLst>
                    <a:ext uri="{FF2B5EF4-FFF2-40B4-BE49-F238E27FC236}">
                      <a16:creationId xmlns:a16="http://schemas.microsoft.com/office/drawing/2014/main" id="{34AA7194-60EC-4EFA-AFE7-24E24ED8E65F}"/>
                    </a:ext>
                  </a:extLst>
                </p:cNvPr>
                <p:cNvCxnSpPr>
                  <a:cxnSpLocks/>
                  <a:stCxn id="221" idx="3"/>
                  <a:endCxn id="226" idx="1"/>
                </p:cNvCxnSpPr>
                <p:nvPr/>
              </p:nvCxnSpPr>
              <p:spPr>
                <a:xfrm flipV="1">
                  <a:off x="35366532" y="5210542"/>
                  <a:ext cx="844186" cy="91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Arrow Connector 232">
                  <a:extLst>
                    <a:ext uri="{FF2B5EF4-FFF2-40B4-BE49-F238E27FC236}">
                      <a16:creationId xmlns:a16="http://schemas.microsoft.com/office/drawing/2014/main" id="{ACF5A21C-81A0-4AE4-87DB-2BB23184DBC6}"/>
                    </a:ext>
                  </a:extLst>
                </p:cNvPr>
                <p:cNvCxnSpPr>
                  <a:cxnSpLocks/>
                  <a:stCxn id="220" idx="3"/>
                  <a:endCxn id="223" idx="1"/>
                </p:cNvCxnSpPr>
                <p:nvPr/>
              </p:nvCxnSpPr>
              <p:spPr>
                <a:xfrm flipV="1">
                  <a:off x="35366532" y="3595826"/>
                  <a:ext cx="844186" cy="437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Arrow Connector 233">
                  <a:extLst>
                    <a:ext uri="{FF2B5EF4-FFF2-40B4-BE49-F238E27FC236}">
                      <a16:creationId xmlns:a16="http://schemas.microsoft.com/office/drawing/2014/main" id="{D8969042-3B1F-4C53-998D-A286F2B84E10}"/>
                    </a:ext>
                  </a:extLst>
                </p:cNvPr>
                <p:cNvCxnSpPr>
                  <a:cxnSpLocks/>
                  <a:stCxn id="219" idx="2"/>
                  <a:endCxn id="220" idx="0"/>
                </p:cNvCxnSpPr>
                <p:nvPr/>
              </p:nvCxnSpPr>
              <p:spPr>
                <a:xfrm>
                  <a:off x="34430532" y="2629074"/>
                  <a:ext cx="0" cy="43112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Arrow Connector 234">
                  <a:extLst>
                    <a:ext uri="{FF2B5EF4-FFF2-40B4-BE49-F238E27FC236}">
                      <a16:creationId xmlns:a16="http://schemas.microsoft.com/office/drawing/2014/main" id="{234A411D-9C7C-4EEB-848F-18FD32727134}"/>
                    </a:ext>
                  </a:extLst>
                </p:cNvPr>
                <p:cNvCxnSpPr>
                  <a:cxnSpLocks/>
                  <a:stCxn id="223" idx="3"/>
                  <a:endCxn id="224" idx="1"/>
                </p:cNvCxnSpPr>
                <p:nvPr/>
              </p:nvCxnSpPr>
              <p:spPr>
                <a:xfrm>
                  <a:off x="38082718" y="3595826"/>
                  <a:ext cx="844186" cy="264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Elbow Connector 121">
                  <a:extLst>
                    <a:ext uri="{FF2B5EF4-FFF2-40B4-BE49-F238E27FC236}">
                      <a16:creationId xmlns:a16="http://schemas.microsoft.com/office/drawing/2014/main" id="{A2B43D78-90C3-4051-AED9-32C1BCDF30C4}"/>
                    </a:ext>
                  </a:extLst>
                </p:cNvPr>
                <p:cNvCxnSpPr>
                  <a:stCxn id="223" idx="2"/>
                  <a:endCxn id="225" idx="0"/>
                </p:cNvCxnSpPr>
                <p:nvPr/>
              </p:nvCxnSpPr>
              <p:spPr>
                <a:xfrm rot="16200000" flipH="1">
                  <a:off x="38216516" y="3066028"/>
                  <a:ext cx="576590" cy="2716186"/>
                </a:xfrm>
                <a:prstGeom prst="bentConnector3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>
                  <a:extLst>
                    <a:ext uri="{FF2B5EF4-FFF2-40B4-BE49-F238E27FC236}">
                      <a16:creationId xmlns:a16="http://schemas.microsoft.com/office/drawing/2014/main" id="{A4CA50CC-B336-46A8-8DCE-F7EE0987EEDC}"/>
                    </a:ext>
                  </a:extLst>
                </p:cNvPr>
                <p:cNvCxnSpPr>
                  <a:cxnSpLocks/>
                  <a:stCxn id="226" idx="2"/>
                  <a:endCxn id="227" idx="0"/>
                </p:cNvCxnSpPr>
                <p:nvPr/>
              </p:nvCxnSpPr>
              <p:spPr>
                <a:xfrm>
                  <a:off x="37146718" y="5748876"/>
                  <a:ext cx="0" cy="62916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>
                  <a:extLst>
                    <a:ext uri="{FF2B5EF4-FFF2-40B4-BE49-F238E27FC236}">
                      <a16:creationId xmlns:a16="http://schemas.microsoft.com/office/drawing/2014/main" id="{637017C6-1F0C-4FEC-9AC7-0BF298466740}"/>
                    </a:ext>
                  </a:extLst>
                </p:cNvPr>
                <p:cNvCxnSpPr>
                  <a:cxnSpLocks/>
                  <a:stCxn id="225" idx="2"/>
                  <a:endCxn id="228" idx="0"/>
                </p:cNvCxnSpPr>
                <p:nvPr/>
              </p:nvCxnSpPr>
              <p:spPr>
                <a:xfrm>
                  <a:off x="39862904" y="5797705"/>
                  <a:ext cx="0" cy="5750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>
                  <a:extLst>
                    <a:ext uri="{FF2B5EF4-FFF2-40B4-BE49-F238E27FC236}">
                      <a16:creationId xmlns:a16="http://schemas.microsoft.com/office/drawing/2014/main" id="{71B54670-87BC-468B-8FF1-E5846433B00D}"/>
                    </a:ext>
                  </a:extLst>
                </p:cNvPr>
                <p:cNvCxnSpPr>
                  <a:cxnSpLocks/>
                  <a:stCxn id="227" idx="3"/>
                  <a:endCxn id="228" idx="1"/>
                </p:cNvCxnSpPr>
                <p:nvPr/>
              </p:nvCxnSpPr>
              <p:spPr>
                <a:xfrm flipV="1">
                  <a:off x="38082718" y="6915390"/>
                  <a:ext cx="844186" cy="264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ADAF653D-8882-4953-B957-FD98C64C365A}"/>
                  </a:ext>
                </a:extLst>
              </p:cNvPr>
              <p:cNvSpPr txBox="1"/>
              <p:nvPr/>
            </p:nvSpPr>
            <p:spPr>
              <a:xfrm>
                <a:off x="20085707" y="23829936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99E55834-DAC2-42C4-94A4-B63D7CF142ED}"/>
                  </a:ext>
                </a:extLst>
              </p:cNvPr>
              <p:cNvSpPr txBox="1"/>
              <p:nvPr/>
            </p:nvSpPr>
            <p:spPr>
              <a:xfrm>
                <a:off x="18999845" y="26402300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A1B69DE-92D8-4232-80B9-C1E35CAEC4C3}"/>
                  </a:ext>
                </a:extLst>
              </p:cNvPr>
              <p:cNvSpPr txBox="1"/>
              <p:nvPr/>
            </p:nvSpPr>
            <p:spPr>
              <a:xfrm>
                <a:off x="22794314" y="23830786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008F00"/>
                    </a:solidFill>
                  </a:rPr>
                  <a:t>Yes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27C55737-E322-40B2-996D-CAB72F7706AE}"/>
                  </a:ext>
                </a:extLst>
              </p:cNvPr>
              <p:cNvSpPr txBox="1"/>
              <p:nvPr/>
            </p:nvSpPr>
            <p:spPr>
              <a:xfrm>
                <a:off x="22794314" y="24657069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5E886BE2-C464-4157-8CF2-7187C90C0A69}"/>
                  </a:ext>
                </a:extLst>
              </p:cNvPr>
              <p:cNvSpPr txBox="1"/>
              <p:nvPr/>
            </p:nvSpPr>
            <p:spPr>
              <a:xfrm>
                <a:off x="20085707" y="25456491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C0AF75B-BE8E-4C00-A74D-2CDED0D06BDE}"/>
                  </a:ext>
                </a:extLst>
              </p:cNvPr>
              <p:cNvSpPr txBox="1"/>
              <p:nvPr/>
            </p:nvSpPr>
            <p:spPr>
              <a:xfrm>
                <a:off x="19000408" y="24745499"/>
                <a:ext cx="324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C00000"/>
                    </a:solidFill>
                  </a:rPr>
                  <a:t>No</a:t>
                </a:r>
              </a:p>
            </p:txBody>
          </p:sp>
        </p:grpSp>
        <p:sp>
          <p:nvSpPr>
            <p:cNvPr id="211" name="Rounded Rectangle 131">
              <a:extLst>
                <a:ext uri="{FF2B5EF4-FFF2-40B4-BE49-F238E27FC236}">
                  <a16:creationId xmlns:a16="http://schemas.microsoft.com/office/drawing/2014/main" id="{0888AA81-6DE4-496F-9ECE-2E7581A6006F}"/>
                </a:ext>
              </a:extLst>
            </p:cNvPr>
            <p:cNvSpPr/>
            <p:nvPr/>
          </p:nvSpPr>
          <p:spPr>
            <a:xfrm>
              <a:off x="20392417" y="22807936"/>
              <a:ext cx="4679644" cy="5396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ysClr val="windowText" lastClr="000000"/>
                  </a:solidFill>
                </a:rPr>
                <a:t>Recommendation Algorithm</a:t>
              </a:r>
            </a:p>
          </p:txBody>
        </p:sp>
      </p:grpSp>
      <p:sp>
        <p:nvSpPr>
          <p:cNvPr id="240" name="Content Placeholder 2">
            <a:extLst>
              <a:ext uri="{FF2B5EF4-FFF2-40B4-BE49-F238E27FC236}">
                <a16:creationId xmlns:a16="http://schemas.microsoft.com/office/drawing/2014/main" id="{10A3B4C0-656C-5B4D-92C8-D89A8CC1B687}"/>
              </a:ext>
            </a:extLst>
          </p:cNvPr>
          <p:cNvSpPr txBox="1">
            <a:spLocks/>
          </p:cNvSpPr>
          <p:nvPr/>
        </p:nvSpPr>
        <p:spPr>
          <a:xfrm>
            <a:off x="1262023" y="7923900"/>
            <a:ext cx="12692010" cy="5918633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2200" b="1">
                <a:latin typeface="Arial" panose="020B0604020202020204" pitchFamily="34" charset="0"/>
                <a:cs typeface="Arial" panose="020B0604020202020204" pitchFamily="34" charset="0"/>
              </a:rPr>
              <a:t>Type II Diabetes Mellitus (T2DM):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Characterized by High Glucose Levels in the Blood [1]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Risk Factors include: [1]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Cardiovascular Disease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Lack of Exercise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If untreated, results in damage to body organs: [2]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Eyes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Kidneys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Statistics Suggest: [3]</a:t>
            </a:r>
          </a:p>
          <a:p>
            <a:pPr marL="993775" lvl="1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Rising Trending in the Number of Diabetes Patients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7129B-9E10-304A-925C-61F09AECA310}"/>
              </a:ext>
            </a:extLst>
          </p:cNvPr>
          <p:cNvSpPr/>
          <p:nvPr/>
        </p:nvSpPr>
        <p:spPr>
          <a:xfrm>
            <a:off x="1262023" y="12893895"/>
            <a:ext cx="21945600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200" b="1"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>
                <a:latin typeface="Arial" panose="020B0604020202020204" pitchFamily="34" charset="0"/>
                <a:cs typeface="Arial" panose="020B0604020202020204" pitchFamily="34" charset="0"/>
              </a:rPr>
              <a:t>To Design a Smart System that allows Patients to Self-Manage T2DM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F29686A-5B2F-492F-B7D9-D36CC3248700}"/>
              </a:ext>
            </a:extLst>
          </p:cNvPr>
          <p:cNvGrpSpPr/>
          <p:nvPr/>
        </p:nvGrpSpPr>
        <p:grpSpPr>
          <a:xfrm>
            <a:off x="22216610" y="20399334"/>
            <a:ext cx="10788801" cy="5284273"/>
            <a:chOff x="17466542" y="10103671"/>
            <a:chExt cx="10788801" cy="5284273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E9D774D-EFB7-48FE-B712-7C9365955E20}"/>
                </a:ext>
              </a:extLst>
            </p:cNvPr>
            <p:cNvGrpSpPr/>
            <p:nvPr/>
          </p:nvGrpSpPr>
          <p:grpSpPr>
            <a:xfrm>
              <a:off x="17466542" y="10103671"/>
              <a:ext cx="10788801" cy="5284273"/>
              <a:chOff x="17557982" y="11149115"/>
              <a:chExt cx="10788801" cy="5284273"/>
            </a:xfrm>
          </p:grpSpPr>
          <p:sp>
            <p:nvSpPr>
              <p:cNvPr id="244" name="Rounded Rectangle 54">
                <a:extLst>
                  <a:ext uri="{FF2B5EF4-FFF2-40B4-BE49-F238E27FC236}">
                    <a16:creationId xmlns:a16="http://schemas.microsoft.com/office/drawing/2014/main" id="{11A8B407-3813-4619-8347-A2C3107E2B52}"/>
                  </a:ext>
                </a:extLst>
              </p:cNvPr>
              <p:cNvSpPr/>
              <p:nvPr/>
            </p:nvSpPr>
            <p:spPr>
              <a:xfrm>
                <a:off x="20025961" y="11149115"/>
                <a:ext cx="6314613" cy="3950538"/>
              </a:xfrm>
              <a:prstGeom prst="roundRect">
                <a:avLst>
                  <a:gd name="adj" fmla="val 2673"/>
                </a:avLst>
              </a:prstGeom>
              <a:ln w="1016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>
                        <a:lumMod val="50000"/>
                      </a:schemeClr>
                    </a:solidFill>
                  </a:ln>
                </a:endParaRPr>
              </a:p>
            </p:txBody>
          </p:sp>
          <p:sp>
            <p:nvSpPr>
              <p:cNvPr id="245" name="Right Arrow 55">
                <a:extLst>
                  <a:ext uri="{FF2B5EF4-FFF2-40B4-BE49-F238E27FC236}">
                    <a16:creationId xmlns:a16="http://schemas.microsoft.com/office/drawing/2014/main" id="{E637300F-7A76-41D6-BA8C-FBC31DA76075}"/>
                  </a:ext>
                </a:extLst>
              </p:cNvPr>
              <p:cNvSpPr/>
              <p:nvPr/>
            </p:nvSpPr>
            <p:spPr>
              <a:xfrm>
                <a:off x="19439155" y="11696072"/>
                <a:ext cx="468000" cy="262759"/>
              </a:xfrm>
              <a:prstGeom prst="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998D3CE-6895-494A-A572-AB0E3AFF20C3}"/>
                  </a:ext>
                </a:extLst>
              </p:cNvPr>
              <p:cNvSpPr txBox="1"/>
              <p:nvPr/>
            </p:nvSpPr>
            <p:spPr>
              <a:xfrm>
                <a:off x="17557982" y="11633912"/>
                <a:ext cx="1876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/>
                  <a:t>Predicted Glucose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F44DA259-2081-4D60-BA1A-60404C03282E}"/>
                  </a:ext>
                </a:extLst>
              </p:cNvPr>
              <p:cNvSpPr txBox="1"/>
              <p:nvPr/>
            </p:nvSpPr>
            <p:spPr>
              <a:xfrm>
                <a:off x="18719316" y="12093035"/>
                <a:ext cx="696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/>
                  <a:t>Sleep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F0860E0C-23B6-488C-B60D-D813CCAE82A3}"/>
                  </a:ext>
                </a:extLst>
              </p:cNvPr>
              <p:cNvSpPr txBox="1"/>
              <p:nvPr/>
            </p:nvSpPr>
            <p:spPr>
              <a:xfrm>
                <a:off x="18481711" y="12551934"/>
                <a:ext cx="938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/>
                  <a:t>Exercise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65F06574-F7D9-4326-9527-A894DCBEEDCC}"/>
                  </a:ext>
                </a:extLst>
              </p:cNvPr>
              <p:cNvSpPr txBox="1"/>
              <p:nvPr/>
            </p:nvSpPr>
            <p:spPr>
              <a:xfrm>
                <a:off x="18831712" y="12987412"/>
                <a:ext cx="5713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/>
                  <a:t>Diet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471DFE13-323B-4F99-9F2D-2B8601A13EAB}"/>
                  </a:ext>
                </a:extLst>
              </p:cNvPr>
              <p:cNvSpPr txBox="1"/>
              <p:nvPr/>
            </p:nvSpPr>
            <p:spPr>
              <a:xfrm>
                <a:off x="18657835" y="13441124"/>
                <a:ext cx="739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/>
                  <a:t>Stress</a:t>
                </a:r>
              </a:p>
            </p:txBody>
          </p:sp>
          <p:sp>
            <p:nvSpPr>
              <p:cNvPr id="251" name="Rounded Rectangle 68">
                <a:extLst>
                  <a:ext uri="{FF2B5EF4-FFF2-40B4-BE49-F238E27FC236}">
                    <a16:creationId xmlns:a16="http://schemas.microsoft.com/office/drawing/2014/main" id="{780FA270-5014-41C2-935E-36D4B5A72D2A}"/>
                  </a:ext>
                </a:extLst>
              </p:cNvPr>
              <p:cNvSpPr/>
              <p:nvPr/>
            </p:nvSpPr>
            <p:spPr>
              <a:xfrm>
                <a:off x="20538969" y="11651164"/>
                <a:ext cx="2904522" cy="2405558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ounded Rectangle 69">
                <a:extLst>
                  <a:ext uri="{FF2B5EF4-FFF2-40B4-BE49-F238E27FC236}">
                    <a16:creationId xmlns:a16="http://schemas.microsoft.com/office/drawing/2014/main" id="{043B0966-002A-4B57-A331-FFFAD64EA637}"/>
                  </a:ext>
                </a:extLst>
              </p:cNvPr>
              <p:cNvSpPr/>
              <p:nvPr/>
            </p:nvSpPr>
            <p:spPr>
              <a:xfrm>
                <a:off x="23930544" y="11653828"/>
                <a:ext cx="1889432" cy="1222346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A09CA899-38E9-441B-B4B3-4EC2E3DBF93E}"/>
                  </a:ext>
                </a:extLst>
              </p:cNvPr>
              <p:cNvSpPr txBox="1"/>
              <p:nvPr/>
            </p:nvSpPr>
            <p:spPr>
              <a:xfrm>
                <a:off x="20025961" y="15154610"/>
                <a:ext cx="23987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Recommendation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B13654F0-7FFD-4FFB-8692-BE7401D68B42}"/>
                  </a:ext>
                </a:extLst>
              </p:cNvPr>
              <p:cNvSpPr txBox="1"/>
              <p:nvPr/>
            </p:nvSpPr>
            <p:spPr>
              <a:xfrm>
                <a:off x="20113235" y="11204072"/>
                <a:ext cx="43087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Recommendation Engine</a:t>
                </a: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09A30A5-6881-4D21-8A86-4AFFAA7A83A1}"/>
                  </a:ext>
                </a:extLst>
              </p:cNvPr>
              <p:cNvSpPr txBox="1"/>
              <p:nvPr/>
            </p:nvSpPr>
            <p:spPr>
              <a:xfrm>
                <a:off x="22562172" y="15233059"/>
                <a:ext cx="53180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“Try deep breathing for 2 mins”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“Have you tried mindfulness?”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“Snacking can help you regulate your glucose level!”</a:t>
                </a:r>
              </a:p>
              <a:p>
                <a:pPr marL="177800" indent="-177800">
                  <a:buFont typeface="Arial" panose="020B0604020202020204" pitchFamily="34" charset="0"/>
                  <a:buChar char="•"/>
                </a:pPr>
                <a:r>
                  <a:rPr lang="en-US" sz="1800"/>
                  <a:t>“Go for a walk!”</a:t>
                </a:r>
              </a:p>
            </p:txBody>
          </p:sp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ED15FFAC-307F-45A9-9068-CC4E8ED94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726577" y="11971483"/>
                <a:ext cx="2412982" cy="2053882"/>
              </a:xfrm>
              <a:prstGeom prst="rect">
                <a:avLst/>
              </a:prstGeom>
            </p:spPr>
          </p:pic>
          <p:sp>
            <p:nvSpPr>
              <p:cNvPr id="257" name="Rounded Rectangle 88">
                <a:extLst>
                  <a:ext uri="{FF2B5EF4-FFF2-40B4-BE49-F238E27FC236}">
                    <a16:creationId xmlns:a16="http://schemas.microsoft.com/office/drawing/2014/main" id="{09E82CB1-8F2C-4933-B019-74BEF9FBABC9}"/>
                  </a:ext>
                </a:extLst>
              </p:cNvPr>
              <p:cNvSpPr/>
              <p:nvPr/>
            </p:nvSpPr>
            <p:spPr>
              <a:xfrm>
                <a:off x="23930541" y="13170333"/>
                <a:ext cx="1889432" cy="888948"/>
              </a:xfrm>
              <a:prstGeom prst="roundRect">
                <a:avLst>
                  <a:gd name="adj" fmla="val 2673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61F1D9BB-D96B-48D8-8E6C-6A6468C20AB6}"/>
                  </a:ext>
                </a:extLst>
              </p:cNvPr>
              <p:cNvSpPr txBox="1"/>
              <p:nvPr/>
            </p:nvSpPr>
            <p:spPr>
              <a:xfrm>
                <a:off x="20538972" y="11640092"/>
                <a:ext cx="2904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/>
                  <a:t>Weighted Factors Analysis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34AF9B41-D4A8-4030-B282-819D400F45C0}"/>
                  </a:ext>
                </a:extLst>
              </p:cNvPr>
              <p:cNvSpPr txBox="1"/>
              <p:nvPr/>
            </p:nvSpPr>
            <p:spPr>
              <a:xfrm>
                <a:off x="23922525" y="13298714"/>
                <a:ext cx="18974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/>
                  <a:t>Single-Factor Analysis</a:t>
                </a:r>
              </a:p>
            </p:txBody>
          </p: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24A46863-0E89-4311-ACC8-DEB73CFE9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8490" y="12855147"/>
                <a:ext cx="46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Elbow Connector 92">
                <a:extLst>
                  <a:ext uri="{FF2B5EF4-FFF2-40B4-BE49-F238E27FC236}">
                    <a16:creationId xmlns:a16="http://schemas.microsoft.com/office/drawing/2014/main" id="{93ABA8A7-2E9E-4416-A26C-0ACBD0B9C24C}"/>
                  </a:ext>
                </a:extLst>
              </p:cNvPr>
              <p:cNvCxnSpPr>
                <a:cxnSpLocks/>
                <a:endCxn id="257" idx="2"/>
              </p:cNvCxnSpPr>
              <p:nvPr/>
            </p:nvCxnSpPr>
            <p:spPr>
              <a:xfrm>
                <a:off x="20249090" y="12855147"/>
                <a:ext cx="4626167" cy="1204134"/>
              </a:xfrm>
              <a:prstGeom prst="bentConnector4">
                <a:avLst>
                  <a:gd name="adj1" fmla="val 360"/>
                  <a:gd name="adj2" fmla="val 125709"/>
                </a:avLst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BC7A6C99-4C0A-4E17-8560-C2DDF106A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3017" y="12300380"/>
                <a:ext cx="46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AB8A171F-C586-411B-B9FC-8AD2189F5CF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731230" y="13028275"/>
                <a:ext cx="28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46628069-988E-4499-89BD-13201CE34CA0}"/>
                  </a:ext>
                </a:extLst>
              </p:cNvPr>
              <p:cNvSpPr txBox="1"/>
              <p:nvPr/>
            </p:nvSpPr>
            <p:spPr>
              <a:xfrm>
                <a:off x="23930541" y="11944929"/>
                <a:ext cx="1889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/>
                  <a:t>Recommendation Generator</a:t>
                </a:r>
              </a:p>
            </p:txBody>
          </p: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F833C9E8-B3D7-49BF-99BA-0463007D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24736" y="12271802"/>
                <a:ext cx="468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phic 265">
                <a:extLst>
                  <a:ext uri="{FF2B5EF4-FFF2-40B4-BE49-F238E27FC236}">
                    <a16:creationId xmlns:a16="http://schemas.microsoft.com/office/drawing/2014/main" id="{383620C3-A0F4-4D3A-8B3B-15D3E7579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6904586" y="11591528"/>
                <a:ext cx="1442197" cy="1442197"/>
              </a:xfrm>
              <a:prstGeom prst="rect">
                <a:avLst/>
              </a:prstGeom>
            </p:spPr>
          </p:pic>
          <p:sp>
            <p:nvSpPr>
              <p:cNvPr id="267" name="Right Arrow 102">
                <a:extLst>
                  <a:ext uri="{FF2B5EF4-FFF2-40B4-BE49-F238E27FC236}">
                    <a16:creationId xmlns:a16="http://schemas.microsoft.com/office/drawing/2014/main" id="{1C94D7AC-8896-47EB-926B-7324701447ED}"/>
                  </a:ext>
                </a:extLst>
              </p:cNvPr>
              <p:cNvSpPr/>
              <p:nvPr/>
            </p:nvSpPr>
            <p:spPr>
              <a:xfrm>
                <a:off x="26436586" y="12153097"/>
                <a:ext cx="468000" cy="262759"/>
              </a:xfrm>
              <a:prstGeom prst="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A63B5B7-C5E5-4A17-A3EC-268B28DE5D8F}"/>
                </a:ext>
              </a:extLst>
            </p:cNvPr>
            <p:cNvSpPr txBox="1"/>
            <p:nvPr/>
          </p:nvSpPr>
          <p:spPr>
            <a:xfrm>
              <a:off x="17802530" y="12871689"/>
              <a:ext cx="1546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/>
                <a:t>Historical Data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BA3EFF-AEE3-4CD6-90F7-D4E27EF172E7}"/>
              </a:ext>
            </a:extLst>
          </p:cNvPr>
          <p:cNvCxnSpPr/>
          <p:nvPr/>
        </p:nvCxnSpPr>
        <p:spPr>
          <a:xfrm flipH="1">
            <a:off x="3963145" y="23094177"/>
            <a:ext cx="75827" cy="8782697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535718F-6C28-408E-9683-47A6A912B710}"/>
              </a:ext>
            </a:extLst>
          </p:cNvPr>
          <p:cNvCxnSpPr>
            <a:cxnSpLocks/>
          </p:cNvCxnSpPr>
          <p:nvPr/>
        </p:nvCxnSpPr>
        <p:spPr>
          <a:xfrm flipH="1">
            <a:off x="7228221" y="23040649"/>
            <a:ext cx="75827" cy="8782697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77B4A8C-EFE2-4374-A3B7-E0BAF3B1DF0C}"/>
              </a:ext>
            </a:extLst>
          </p:cNvPr>
          <p:cNvCxnSpPr>
            <a:cxnSpLocks/>
          </p:cNvCxnSpPr>
          <p:nvPr/>
        </p:nvCxnSpPr>
        <p:spPr>
          <a:xfrm flipH="1" flipV="1">
            <a:off x="912168" y="26551051"/>
            <a:ext cx="9389329" cy="2230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1D9A297-D1BE-489A-877C-32C250BFFEF1}"/>
              </a:ext>
            </a:extLst>
          </p:cNvPr>
          <p:cNvCxnSpPr>
            <a:cxnSpLocks/>
          </p:cNvCxnSpPr>
          <p:nvPr/>
        </p:nvCxnSpPr>
        <p:spPr>
          <a:xfrm flipH="1" flipV="1">
            <a:off x="1045982" y="24062098"/>
            <a:ext cx="9389329" cy="2230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2D061E8-2236-4FF8-9C15-6EF39448BBD4}"/>
              </a:ext>
            </a:extLst>
          </p:cNvPr>
          <p:cNvCxnSpPr>
            <a:cxnSpLocks/>
          </p:cNvCxnSpPr>
          <p:nvPr/>
        </p:nvCxnSpPr>
        <p:spPr>
          <a:xfrm flipH="1" flipV="1">
            <a:off x="938932" y="29173818"/>
            <a:ext cx="9389329" cy="2230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7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780230F5-63AD-42D4-B7A9-7800DE28EF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0588" y="24387171"/>
            <a:ext cx="1816579" cy="1843341"/>
          </a:xfrm>
          <a:prstGeom prst="rect">
            <a:avLst/>
          </a:prstGeom>
        </p:spPr>
      </p:pic>
      <p:pic>
        <p:nvPicPr>
          <p:cNvPr id="13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84D87B-2518-4B9A-B078-BDBB0830EF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9566" y="27204837"/>
            <a:ext cx="2776452" cy="146759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769B3DA-C4A7-49DD-AA24-B172E44BE5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86158" y="29657114"/>
            <a:ext cx="2447925" cy="1381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4A25F9-9FFC-482E-9147-D696D1F43242}"/>
              </a:ext>
            </a:extLst>
          </p:cNvPr>
          <p:cNvSpPr txBox="1"/>
          <p:nvPr/>
        </p:nvSpPr>
        <p:spPr>
          <a:xfrm>
            <a:off x="3151335" y="22897226"/>
            <a:ext cx="517778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600" dirty="0">
              <a:latin typeface="Arial"/>
              <a:cs typeface="Arial"/>
            </a:endParaRPr>
          </a:p>
          <a:p>
            <a:pPr algn="ctr"/>
            <a:r>
              <a:rPr lang="en-US" sz="3600" dirty="0">
                <a:latin typeface="Arial"/>
                <a:cs typeface="Arial"/>
              </a:rPr>
              <a:t>Similarities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4612F-34C4-422E-BAEF-6B3498FB2329}"/>
              </a:ext>
            </a:extLst>
          </p:cNvPr>
          <p:cNvSpPr txBox="1"/>
          <p:nvPr/>
        </p:nvSpPr>
        <p:spPr>
          <a:xfrm>
            <a:off x="6324819" y="22867562"/>
            <a:ext cx="5244812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Abadi"/>
              </a:rPr>
              <a:t>    </a:t>
            </a:r>
            <a:endParaRPr lang="en-US" sz="3600">
              <a:latin typeface="Calibri"/>
              <a:cs typeface="Calibri"/>
            </a:endParaRPr>
          </a:p>
          <a:p>
            <a:pPr algn="ctr"/>
            <a:r>
              <a:rPr lang="en-US" sz="3600" dirty="0">
                <a:latin typeface="Arial"/>
                <a:cs typeface="Arial"/>
              </a:rPr>
              <a:t>Differences</a:t>
            </a:r>
            <a:r>
              <a:rPr lang="en-US" sz="3600" dirty="0">
                <a:latin typeface="Abadi"/>
              </a:rPr>
              <a:t> </a:t>
            </a:r>
            <a:endParaRPr lang="en-US" sz="360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F622DC-EBD3-4EC7-856B-7E4795B9E72C}"/>
              </a:ext>
            </a:extLst>
          </p:cNvPr>
          <p:cNvSpPr txBox="1"/>
          <p:nvPr/>
        </p:nvSpPr>
        <p:spPr>
          <a:xfrm>
            <a:off x="4043189" y="24269389"/>
            <a:ext cx="3411481" cy="21236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Tracks and analyzes blood sugar, and lifestyle activity.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Estimates future glucose value to provide suggestion.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31917-7926-4F37-9080-AAAFBF36E34D}"/>
              </a:ext>
            </a:extLst>
          </p:cNvPr>
          <p:cNvSpPr txBox="1"/>
          <p:nvPr/>
        </p:nvSpPr>
        <p:spPr>
          <a:xfrm>
            <a:off x="7234758" y="24268621"/>
            <a:ext cx="3161579" cy="24622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Collects information such as diet, stress, and exercise but does not harness the data for correlations in predicting glucose levels.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6F287-FB18-4B14-9C4D-441F7AD43CFD}"/>
              </a:ext>
            </a:extLst>
          </p:cNvPr>
          <p:cNvSpPr txBox="1"/>
          <p:nvPr/>
        </p:nvSpPr>
        <p:spPr>
          <a:xfrm>
            <a:off x="3982091" y="27165450"/>
            <a:ext cx="3064356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Tracks blood sugar, insulin, medication and food intake.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2B4B2A-40F9-4744-B8CC-7788216E2DD7}"/>
              </a:ext>
            </a:extLst>
          </p:cNvPr>
          <p:cNvSpPr txBox="1"/>
          <p:nvPr/>
        </p:nvSpPr>
        <p:spPr>
          <a:xfrm>
            <a:off x="7257244" y="26842648"/>
            <a:ext cx="2448808" cy="24622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The app does not provide recommendations to better manage the disease.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D1098-2256-4143-AFF4-03477DDECDBE}"/>
              </a:ext>
            </a:extLst>
          </p:cNvPr>
          <p:cNvSpPr txBox="1"/>
          <p:nvPr/>
        </p:nvSpPr>
        <p:spPr>
          <a:xfrm>
            <a:off x="3962108" y="29328936"/>
            <a:ext cx="3064353" cy="280076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Provides personalized guidance based on glucose, medications, current health, and a review of lifestyle factors.</a:t>
            </a: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DEAC5-0FB8-44ED-891E-6201802739BC}"/>
              </a:ext>
            </a:extLst>
          </p:cNvPr>
          <p:cNvSpPr txBox="1"/>
          <p:nvPr/>
        </p:nvSpPr>
        <p:spPr>
          <a:xfrm>
            <a:off x="7176955" y="29548719"/>
            <a:ext cx="3117880" cy="21236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222222"/>
                </a:solidFill>
                <a:latin typeface="Arial"/>
                <a:ea typeface="Merriweather"/>
                <a:cs typeface="Arial"/>
              </a:rPr>
              <a:t>The app can only be used with a medical prescription.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222222"/>
                </a:solidFill>
                <a:latin typeface="Arial"/>
                <a:cs typeface="Arial"/>
              </a:rPr>
              <a:t>Requires registration. </a:t>
            </a:r>
          </a:p>
          <a:p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8" name="Picture 1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04379A-F7E1-954B-8A10-FAB564D7204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134" y="13781263"/>
            <a:ext cx="10408890" cy="4520633"/>
          </a:xfrm>
          <a:prstGeom prst="rect">
            <a:avLst/>
          </a:prstGeom>
        </p:spPr>
      </p:pic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9D80CC37-5809-1A4D-88B6-E262D844E493}"/>
              </a:ext>
            </a:extLst>
          </p:cNvPr>
          <p:cNvSpPr txBox="1">
            <a:spLocks/>
          </p:cNvSpPr>
          <p:nvPr/>
        </p:nvSpPr>
        <p:spPr>
          <a:xfrm>
            <a:off x="10947770" y="7963547"/>
            <a:ext cx="10654554" cy="592302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Architecture Features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Containerization of the Prediction Engine and Recommendations Engine through Docker containers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Scalable infrastructure using Kubernetes and containerization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HIPAA compliant using end-to-end encryption for data interchange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Independently deployable containers 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API standardization for each module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Big data ready thanks to object data persistence model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Anonymized data storage with a private key and public key on device for secure identification.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Independently functional components for integration into 3</a:t>
            </a:r>
            <a:r>
              <a:rPr lang="en-CA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party systems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0" name="Picture 1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7DC40F-46F5-1341-967A-C204B5EE61E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556" y="29628137"/>
            <a:ext cx="1738057" cy="1998766"/>
          </a:xfrm>
          <a:prstGeom prst="rect">
            <a:avLst/>
          </a:prstGeom>
        </p:spPr>
      </p:pic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27C08CDD-DB87-7E4F-823A-6CDE462A2323}"/>
              </a:ext>
            </a:extLst>
          </p:cNvPr>
          <p:cNvSpPr txBox="1">
            <a:spLocks/>
          </p:cNvSpPr>
          <p:nvPr/>
        </p:nvSpPr>
        <p:spPr>
          <a:xfrm>
            <a:off x="33437183" y="26756413"/>
            <a:ext cx="4706949" cy="41720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Refine neural network models with improved correlation datasets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Improved recommendations engine to base recommendations on enhanced parallel correlations among multiple data sources</a:t>
            </a:r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6C47E5A5-F50E-744C-BF47-4208D30582A0}"/>
              </a:ext>
            </a:extLst>
          </p:cNvPr>
          <p:cNvSpPr txBox="1">
            <a:spLocks/>
          </p:cNvSpPr>
          <p:nvPr/>
        </p:nvSpPr>
        <p:spPr>
          <a:xfrm>
            <a:off x="39646166" y="26781597"/>
            <a:ext cx="3090678" cy="489077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Integrating with native OS-based health APIs for improved data input accuracy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Formulate a larger correlated dataset for future research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3" name="Picture 182" descr="A picture containing indoor, sitting, black&#10;&#10;Description automatically generated">
            <a:extLst>
              <a:ext uri="{FF2B5EF4-FFF2-40B4-BE49-F238E27FC236}">
                <a16:creationId xmlns:a16="http://schemas.microsoft.com/office/drawing/2014/main" id="{D3EA4261-29CF-0944-A6A2-257AE8E9A94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6637" y="21271464"/>
            <a:ext cx="4034136" cy="4034136"/>
          </a:xfrm>
          <a:prstGeom prst="rect">
            <a:avLst/>
          </a:prstGeom>
        </p:spPr>
      </p:pic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04B34196-E346-BA4D-B17E-6F7191E631CA}"/>
              </a:ext>
            </a:extLst>
          </p:cNvPr>
          <p:cNvSpPr txBox="1">
            <a:spLocks/>
          </p:cNvSpPr>
          <p:nvPr/>
        </p:nvSpPr>
        <p:spPr>
          <a:xfrm>
            <a:off x="33569423" y="20046866"/>
            <a:ext cx="4304769" cy="41720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Patient Benefits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Assist diabetic patients to interactively manage their glucose levels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Receive comprehensive health recommendations through advanced correlations of daily routines</a:t>
            </a:r>
          </a:p>
        </p:txBody>
      </p:sp>
      <p:sp>
        <p:nvSpPr>
          <p:cNvPr id="185" name="Content Placeholder 2">
            <a:extLst>
              <a:ext uri="{FF2B5EF4-FFF2-40B4-BE49-F238E27FC236}">
                <a16:creationId xmlns:a16="http://schemas.microsoft.com/office/drawing/2014/main" id="{F85E7252-06FE-F74F-B929-F7F409E96FE0}"/>
              </a:ext>
            </a:extLst>
          </p:cNvPr>
          <p:cNvSpPr txBox="1">
            <a:spLocks/>
          </p:cNvSpPr>
          <p:nvPr/>
        </p:nvSpPr>
        <p:spPr>
          <a:xfrm>
            <a:off x="39338108" y="20046866"/>
            <a:ext cx="3449533" cy="3480315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Research Benefits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Identify correlation patterns between glucose levels, sleep, stress, exercise, and diet to assist in further biomedical research</a:t>
            </a: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endParaRPr lang="en-CA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4D817-8EE6-4393-856F-1B10AC4C2ECB}"/>
              </a:ext>
            </a:extLst>
          </p:cNvPr>
          <p:cNvSpPr txBox="1"/>
          <p:nvPr/>
        </p:nvSpPr>
        <p:spPr>
          <a:xfrm>
            <a:off x="10985716" y="20932169"/>
            <a:ext cx="446813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Long-Term Predictions</a:t>
            </a:r>
          </a:p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Short-Term Predictions</a:t>
            </a:r>
          </a:p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Computation Complexity</a:t>
            </a:r>
          </a:p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Real-Time Processing time</a:t>
            </a:r>
          </a:p>
          <a:p>
            <a:endParaRPr lang="en-CA" sz="2200" dirty="0"/>
          </a:p>
        </p:txBody>
      </p:sp>
      <p:sp>
        <p:nvSpPr>
          <p:cNvPr id="187" name="Rounded Rectangle 37">
            <a:extLst>
              <a:ext uri="{FF2B5EF4-FFF2-40B4-BE49-F238E27FC236}">
                <a16:creationId xmlns:a16="http://schemas.microsoft.com/office/drawing/2014/main" id="{EEB44776-B65C-4833-973A-41DBFAC0ED42}"/>
              </a:ext>
            </a:extLst>
          </p:cNvPr>
          <p:cNvSpPr/>
          <p:nvPr/>
        </p:nvSpPr>
        <p:spPr>
          <a:xfrm>
            <a:off x="10970871" y="20262526"/>
            <a:ext cx="4664057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 and Requirements</a:t>
            </a:r>
          </a:p>
        </p:txBody>
      </p:sp>
      <p:sp>
        <p:nvSpPr>
          <p:cNvPr id="188" name="Rounded Rectangle 37">
            <a:extLst>
              <a:ext uri="{FF2B5EF4-FFF2-40B4-BE49-F238E27FC236}">
                <a16:creationId xmlns:a16="http://schemas.microsoft.com/office/drawing/2014/main" id="{672CF707-2874-4A8E-926D-AE5F69C720D1}"/>
              </a:ext>
            </a:extLst>
          </p:cNvPr>
          <p:cNvSpPr/>
          <p:nvPr/>
        </p:nvSpPr>
        <p:spPr>
          <a:xfrm>
            <a:off x="10989396" y="23011003"/>
            <a:ext cx="4687583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Architecture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38AFB25-76E0-4DBB-BD32-D498225E384A}"/>
              </a:ext>
            </a:extLst>
          </p:cNvPr>
          <p:cNvSpPr txBox="1"/>
          <p:nvPr/>
        </p:nvSpPr>
        <p:spPr>
          <a:xfrm>
            <a:off x="11002381" y="23728609"/>
            <a:ext cx="5355399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Preprocessing and Filtration 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Predictive Model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Error Calculations</a:t>
            </a:r>
          </a:p>
        </p:txBody>
      </p:sp>
      <p:sp>
        <p:nvSpPr>
          <p:cNvPr id="190" name="Rounded Rectangle 37">
            <a:extLst>
              <a:ext uri="{FF2B5EF4-FFF2-40B4-BE49-F238E27FC236}">
                <a16:creationId xmlns:a16="http://schemas.microsoft.com/office/drawing/2014/main" id="{E5874F8B-216A-4313-8C61-E46067E461E6}"/>
              </a:ext>
            </a:extLst>
          </p:cNvPr>
          <p:cNvSpPr/>
          <p:nvPr/>
        </p:nvSpPr>
        <p:spPr>
          <a:xfrm>
            <a:off x="10970872" y="26840289"/>
            <a:ext cx="4706108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Short-Term Predictions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0B69B921-18F6-47B9-AB7D-E9BC10D4CB1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2311" b="4045"/>
          <a:stretch/>
        </p:blipFill>
        <p:spPr>
          <a:xfrm>
            <a:off x="10889164" y="27631695"/>
            <a:ext cx="5003581" cy="3844677"/>
          </a:xfrm>
          <a:prstGeom prst="roundRect">
            <a:avLst/>
          </a:prstGeom>
        </p:spPr>
      </p:pic>
      <p:sp>
        <p:nvSpPr>
          <p:cNvPr id="192" name="Rounded Rectangle 37">
            <a:extLst>
              <a:ext uri="{FF2B5EF4-FFF2-40B4-BE49-F238E27FC236}">
                <a16:creationId xmlns:a16="http://schemas.microsoft.com/office/drawing/2014/main" id="{1A637BAA-A8BF-44D6-87B9-A79D642EC160}"/>
              </a:ext>
            </a:extLst>
          </p:cNvPr>
          <p:cNvSpPr/>
          <p:nvPr/>
        </p:nvSpPr>
        <p:spPr>
          <a:xfrm>
            <a:off x="16357780" y="21809428"/>
            <a:ext cx="4991155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Predictions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1048694-27EC-46C1-B65F-208967A5FCC3}"/>
              </a:ext>
            </a:extLst>
          </p:cNvPr>
          <p:cNvSpPr txBox="1"/>
          <p:nvPr/>
        </p:nvSpPr>
        <p:spPr>
          <a:xfrm>
            <a:off x="16326445" y="22510615"/>
            <a:ext cx="5254058" cy="243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Long-Short Term Memory LSTM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Feed-Forward Neural Network FFNN</a:t>
            </a:r>
          </a:p>
          <a:p>
            <a:pPr marL="782637" indent="-5143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 RNN</a:t>
            </a:r>
          </a:p>
          <a:p>
            <a:pPr marL="268287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Time-Series Analysis:</a:t>
            </a:r>
          </a:p>
          <a:p>
            <a:pPr marL="268287">
              <a:lnSpc>
                <a:spcPct val="150000"/>
              </a:lnSpc>
              <a:spcBef>
                <a:spcPts val="0"/>
              </a:spcBef>
            </a:pPr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0F9E7BE-22AE-4CC2-9711-362ACFF9EC70}"/>
                  </a:ext>
                </a:extLst>
              </p:cNvPr>
              <p:cNvSpPr txBox="1"/>
              <p:nvPr/>
            </p:nvSpPr>
            <p:spPr>
              <a:xfrm>
                <a:off x="17283410" y="24478772"/>
                <a:ext cx="3534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𝐺𝐿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𝐺𝐿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0F9E7BE-22AE-4CC2-9711-362ACFF9E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3410" y="24478772"/>
                <a:ext cx="3534384" cy="369332"/>
              </a:xfrm>
              <a:prstGeom prst="rect">
                <a:avLst/>
              </a:prstGeom>
              <a:blipFill>
                <a:blip r:embed="rId26"/>
                <a:stretch>
                  <a:fillRect l="-293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5" name="Picture 194">
            <a:extLst>
              <a:ext uri="{FF2B5EF4-FFF2-40B4-BE49-F238E27FC236}">
                <a16:creationId xmlns:a16="http://schemas.microsoft.com/office/drawing/2014/main" id="{890EEB2B-DE3C-4F31-8464-EE887F1FD495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3629" t="2596" r="3163" b="4481"/>
          <a:stretch/>
        </p:blipFill>
        <p:spPr>
          <a:xfrm>
            <a:off x="16269635" y="24992472"/>
            <a:ext cx="5225020" cy="3995602"/>
          </a:xfrm>
          <a:prstGeom prst="round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56B240BC-78E2-4D2E-86A3-761167AEBDAD}"/>
              </a:ext>
            </a:extLst>
          </p:cNvPr>
          <p:cNvSpPr txBox="1"/>
          <p:nvPr/>
        </p:nvSpPr>
        <p:spPr>
          <a:xfrm>
            <a:off x="15993536" y="29874290"/>
            <a:ext cx="535539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11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Expert System – Model Aggregation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1187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Processing Requirements and Speed</a:t>
            </a:r>
          </a:p>
          <a:p>
            <a:pPr marL="61118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Optimization Decisions</a:t>
            </a:r>
          </a:p>
        </p:txBody>
      </p:sp>
      <p:sp>
        <p:nvSpPr>
          <p:cNvPr id="198" name="Rounded Rectangle 37">
            <a:extLst>
              <a:ext uri="{FF2B5EF4-FFF2-40B4-BE49-F238E27FC236}">
                <a16:creationId xmlns:a16="http://schemas.microsoft.com/office/drawing/2014/main" id="{A417094A-EFDD-4CA5-A53D-61EBA0991BA0}"/>
              </a:ext>
            </a:extLst>
          </p:cNvPr>
          <p:cNvSpPr/>
          <p:nvPr/>
        </p:nvSpPr>
        <p:spPr>
          <a:xfrm>
            <a:off x="16283023" y="29166076"/>
            <a:ext cx="5225020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Engine Integrations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A6177FD-FFD9-410A-BC89-D131881F2E3E}"/>
              </a:ext>
            </a:extLst>
          </p:cNvPr>
          <p:cNvSpPr txBox="1"/>
          <p:nvPr/>
        </p:nvSpPr>
        <p:spPr>
          <a:xfrm>
            <a:off x="16627737" y="20165312"/>
            <a:ext cx="446813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200" dirty="0"/>
              <a:t>Regression Models: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Weighted 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Support Vector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Random Forest Regression</a:t>
            </a:r>
          </a:p>
        </p:txBody>
      </p:sp>
      <p:sp>
        <p:nvSpPr>
          <p:cNvPr id="268" name="Content Placeholder 2">
            <a:extLst>
              <a:ext uri="{FF2B5EF4-FFF2-40B4-BE49-F238E27FC236}">
                <a16:creationId xmlns:a16="http://schemas.microsoft.com/office/drawing/2014/main" id="{4B53A45D-1037-47AE-BBA7-0CAD082DC981}"/>
              </a:ext>
            </a:extLst>
          </p:cNvPr>
          <p:cNvSpPr txBox="1">
            <a:spLocks/>
          </p:cNvSpPr>
          <p:nvPr/>
        </p:nvSpPr>
        <p:spPr>
          <a:xfrm>
            <a:off x="33628879" y="8325106"/>
            <a:ext cx="9000298" cy="143266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C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268288">
              <a:lnSpc>
                <a:spcPct val="150000"/>
              </a:lnSpc>
              <a:spcBef>
                <a:spcPts val="0"/>
              </a:spcBef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Successfully generated glucose data for 128 days from 1 day’s data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597D347-A17A-4567-AFCC-FD3CF5510589}"/>
              </a:ext>
            </a:extLst>
          </p:cNvPr>
          <p:cNvSpPr txBox="1"/>
          <p:nvPr/>
        </p:nvSpPr>
        <p:spPr>
          <a:xfrm>
            <a:off x="33628879" y="10561655"/>
            <a:ext cx="9059754" cy="35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3725" indent="-30797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Short-term prediction: glucose level predicted from input glucose for the next hour</a:t>
            </a:r>
          </a:p>
          <a:p>
            <a:pPr marL="593725" indent="-30797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Long-term prediction: generated based on time-series analysis by generating training sets and testing sets based on sleep, diet, exercise, and stress.</a:t>
            </a:r>
          </a:p>
          <a:p>
            <a:pPr marL="1085850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Trains neural network to learn the behaviour of the signal over long periods with respect to the factors.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D57F6C-676F-4BDF-8498-901FA0BB6E70}"/>
              </a:ext>
            </a:extLst>
          </p:cNvPr>
          <p:cNvSpPr txBox="1"/>
          <p:nvPr/>
        </p:nvSpPr>
        <p:spPr>
          <a:xfrm>
            <a:off x="33633141" y="15242006"/>
            <a:ext cx="9103703" cy="35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9462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A flexible, modular engine capable of providing recommendations when: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Only glucose is available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Glucose data as well as other current factors are available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CA" sz="2200" dirty="0">
                <a:latin typeface="Arial" panose="020B0604020202020204" pitchFamily="34" charset="0"/>
                <a:cs typeface="Arial" panose="020B0604020202020204" pitchFamily="34" charset="0"/>
              </a:rPr>
              <a:t>Historical data is available resulting in the most accurate recommendations using weighted and ranked factors</a:t>
            </a:r>
          </a:p>
          <a:p>
            <a:pPr marL="1122362" lvl="1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CA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Rounded Rectangle 37">
            <a:extLst>
              <a:ext uri="{FF2B5EF4-FFF2-40B4-BE49-F238E27FC236}">
                <a16:creationId xmlns:a16="http://schemas.microsoft.com/office/drawing/2014/main" id="{4AC9F0C8-D13D-495F-A43E-12271A98A435}"/>
              </a:ext>
            </a:extLst>
          </p:cNvPr>
          <p:cNvSpPr/>
          <p:nvPr/>
        </p:nvSpPr>
        <p:spPr>
          <a:xfrm>
            <a:off x="35559978" y="8156817"/>
            <a:ext cx="4991155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Generation</a:t>
            </a:r>
          </a:p>
        </p:txBody>
      </p:sp>
      <p:sp>
        <p:nvSpPr>
          <p:cNvPr id="272" name="Rounded Rectangle 37">
            <a:extLst>
              <a:ext uri="{FF2B5EF4-FFF2-40B4-BE49-F238E27FC236}">
                <a16:creationId xmlns:a16="http://schemas.microsoft.com/office/drawing/2014/main" id="{FE4AC2A8-E7C0-49F0-A279-80AD0BD1E3DE}"/>
              </a:ext>
            </a:extLst>
          </p:cNvPr>
          <p:cNvSpPr/>
          <p:nvPr/>
        </p:nvSpPr>
        <p:spPr>
          <a:xfrm>
            <a:off x="35559978" y="9844138"/>
            <a:ext cx="4991155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Engine</a:t>
            </a:r>
            <a:endParaRPr lang="en-CA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Rounded Rectangle 37">
            <a:extLst>
              <a:ext uri="{FF2B5EF4-FFF2-40B4-BE49-F238E27FC236}">
                <a16:creationId xmlns:a16="http://schemas.microsoft.com/office/drawing/2014/main" id="{47919D97-CC5A-4FDC-A3E0-18D6FC0741BB}"/>
              </a:ext>
            </a:extLst>
          </p:cNvPr>
          <p:cNvSpPr/>
          <p:nvPr/>
        </p:nvSpPr>
        <p:spPr>
          <a:xfrm>
            <a:off x="35713914" y="14459001"/>
            <a:ext cx="4991155" cy="591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 Engine</a:t>
            </a:r>
          </a:p>
        </p:txBody>
      </p:sp>
    </p:spTree>
    <p:extLst>
      <p:ext uri="{BB962C8B-B14F-4D97-AF65-F5344CB8AC3E}">
        <p14:creationId xmlns:p14="http://schemas.microsoft.com/office/powerpoint/2010/main" val="364465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2323</Words>
  <Application>Microsoft Office PowerPoint</Application>
  <PresentationFormat>Custom</PresentationFormat>
  <Paragraphs>497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Abadi</vt:lpstr>
      <vt:lpstr>American Typewriter</vt:lpstr>
      <vt:lpstr>Arial</vt:lpstr>
      <vt:lpstr>Calibri</vt:lpstr>
      <vt:lpstr>Cambria Math</vt:lpstr>
      <vt:lpstr>Courier New</vt:lpstr>
      <vt:lpstr>Rockwell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Parisa</dc:creator>
  <cp:lastModifiedBy>Mohamed Hozayen</cp:lastModifiedBy>
  <cp:revision>2</cp:revision>
  <dcterms:created xsi:type="dcterms:W3CDTF">2011-09-03T12:08:01Z</dcterms:created>
  <dcterms:modified xsi:type="dcterms:W3CDTF">2019-03-24T15:21:48Z</dcterms:modified>
</cp:coreProperties>
</file>